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  <p:sldMasterId id="2147483756" r:id="rId5"/>
  </p:sldMasterIdLst>
  <p:notesMasterIdLst>
    <p:notesMasterId r:id="rId7"/>
  </p:notesMasterIdLst>
  <p:sldIdLst>
    <p:sldId id="256" r:id="rId6"/>
  </p:sldIdLst>
  <p:sldSz cx="9720263" cy="17640300"/>
  <p:notesSz cx="4572000" cy="6794500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4856"/>
    <a:srgbClr val="175A68"/>
    <a:srgbClr val="FE5E00"/>
    <a:srgbClr val="F8B30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159765-778F-4AB2-BE00-E71634DC7F69}" v="4" dt="2023-01-10T13:48:57.9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810" y="-734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981698" cy="340105"/>
          </a:xfrm>
          <a:prstGeom prst="rect">
            <a:avLst/>
          </a:prstGeom>
        </p:spPr>
        <p:txBody>
          <a:bodyPr vert="horz" lIns="62129" tIns="31065" rIns="62129" bIns="31065" rtlCol="0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589235" y="0"/>
            <a:ext cx="1981698" cy="340105"/>
          </a:xfrm>
          <a:prstGeom prst="rect">
            <a:avLst/>
          </a:prstGeom>
        </p:spPr>
        <p:txBody>
          <a:bodyPr vert="horz" lIns="62129" tIns="31065" rIns="62129" bIns="31065" rtlCol="0"/>
          <a:lstStyle>
            <a:lvl1pPr algn="r">
              <a:defRPr sz="800"/>
            </a:lvl1pPr>
          </a:lstStyle>
          <a:p>
            <a:fld id="{627EA94C-77A3-2040-8584-2856F8330D11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55763" y="849313"/>
            <a:ext cx="126047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129" tIns="31065" rIns="62129" bIns="310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56987" y="3269575"/>
            <a:ext cx="3658027" cy="2675205"/>
          </a:xfrm>
          <a:prstGeom prst="rect">
            <a:avLst/>
          </a:prstGeom>
        </p:spPr>
        <p:txBody>
          <a:bodyPr vert="horz" lIns="62129" tIns="31065" rIns="62129" bIns="310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4395"/>
            <a:ext cx="1981698" cy="340105"/>
          </a:xfrm>
          <a:prstGeom prst="rect">
            <a:avLst/>
          </a:prstGeom>
        </p:spPr>
        <p:txBody>
          <a:bodyPr vert="horz" lIns="62129" tIns="31065" rIns="62129" bIns="31065" rtlCol="0" anchor="b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589235" y="6454395"/>
            <a:ext cx="1981698" cy="340105"/>
          </a:xfrm>
          <a:prstGeom prst="rect">
            <a:avLst/>
          </a:prstGeom>
        </p:spPr>
        <p:txBody>
          <a:bodyPr vert="horz" lIns="62129" tIns="31065" rIns="62129" bIns="31065" rtlCol="0" anchor="b"/>
          <a:lstStyle>
            <a:lvl1pPr algn="r">
              <a:defRPr sz="8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55763" y="849313"/>
            <a:ext cx="1260475" cy="2292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9EEC0-4871-D321-8953-6125413CE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4438" y="2887663"/>
            <a:ext cx="7291387" cy="614045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13329-19BE-891B-FF77-F7BF5ACA2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4438" y="9264650"/>
            <a:ext cx="7291387" cy="42592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17E9B-284A-56E9-D16C-8CA6E543F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FF452-07B5-5229-970A-012F07BC6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06A65-AD85-45CB-4A11-33A6648E7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248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0DCE1-C2F8-D466-1FE3-5C91E328E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C2CC5-D2B2-437D-25A0-A64FBCBD5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F8EAC-9B8B-DB47-FFFD-8EA5D7820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ACB51-6860-8B3A-26CF-8886D1ABC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C4423-7E5D-DB20-67B1-5219FE618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364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A2EC1-3925-930E-7D4F-09C8F39C4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575" y="4397375"/>
            <a:ext cx="8383588" cy="73390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C7CDF-BED0-D317-20E1-31C0D4D28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3575" y="11804650"/>
            <a:ext cx="8383588" cy="385921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DD646-65B9-7569-DA8B-4729EFAC2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8A8F5-DFF5-DE36-804D-BC36A6259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4FBB8-BC9A-4EE9-6DE3-3E2C2E5E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924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9D84B-DFBB-0C39-0556-CCC3868F9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7A362-CFE7-9498-4DF4-B58303944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8338" y="4695825"/>
            <a:ext cx="4114800" cy="11193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F9E50-BE95-A664-AAAD-EA25AFF4B8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35538" y="4695825"/>
            <a:ext cx="4116387" cy="11193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9FE830-CFEB-A4DB-5B63-E34F5B7E0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B73673-A9A3-7A0F-667C-6268D1DB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8E333-5B64-0C19-CB6C-C055BAAF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992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CC928-07CC-ED49-F2E1-5436D4DB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25" y="939800"/>
            <a:ext cx="8383588" cy="34083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C29BD-80B4-12A5-8E38-F4414EAAE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9925" y="4324350"/>
            <a:ext cx="4111625" cy="21193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5CC34-938B-1E5B-1000-6A852052D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9925" y="6443663"/>
            <a:ext cx="4111625" cy="947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FA3997-4E2C-3B8D-1EA9-73983CAA14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21250" y="4324350"/>
            <a:ext cx="4132263" cy="21193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60DE3B-BFE6-1640-8073-A982F3E42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21250" y="6443663"/>
            <a:ext cx="4132263" cy="947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46534E-C0A3-D3FE-A5E2-42084A9EA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0A2C3D-93D0-22FB-9BC6-A96AA69B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9052AC-E456-FCBF-3D3E-ED2A8C9AA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4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C43C2-D077-649C-6904-313D95CF8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27FD7-D379-739F-E469-5F0712F7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DF9B91-43B7-BC1F-BC8C-4C9C1233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09113D-FB73-17DE-9698-40BFA527C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7975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74BB51-7599-2500-FA68-5CDC5D6FB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1DE65E-1832-E270-3861-0E7FEF20F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A681C9-3FC3-8D45-DB67-D65346F1B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1762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51A75-1FDE-EE42-C036-90CA4319B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25" y="1176338"/>
            <a:ext cx="3135313" cy="41163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B446E-DAF5-428F-3638-66A6D1E32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2263" y="2540000"/>
            <a:ext cx="4921250" cy="125364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76B3AA-B91F-DD79-87AD-B6293DB1E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9925" y="5292725"/>
            <a:ext cx="3135313" cy="98044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41D5C-3F92-B9B0-44B4-27A0FA699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5A436-0A0C-089F-8F93-7891C531D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A325D5-8EBE-49CA-12CA-AA5E4B19F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96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0F215-676E-E450-85A6-5E0C28F67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25" y="1176338"/>
            <a:ext cx="3135313" cy="41163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5CF263-60EE-92F0-6F4E-434D86C4DF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32263" y="2540000"/>
            <a:ext cx="4921250" cy="12536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5755F7-957C-C730-5424-E776EC466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9925" y="5292725"/>
            <a:ext cx="3135313" cy="98044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3656D-A055-834D-BDD9-CDBAF2914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1514B4-E10A-2FFD-0362-41370955A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6EC45-57F5-C533-CDD9-355FD193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5988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BEEC5-5C5C-E991-A34F-AEEB964E1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4BA16F-1F7C-3A08-1A60-636503C5A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BD2F8-CEEB-B237-408B-96F5A95A9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1CB66-FF1E-92DF-7DCD-1772B85D3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0BF17-B4A8-F537-1E9F-EA3D10D4F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3538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7A52CB-4322-594B-45CF-CA3C55150D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56425" y="939800"/>
            <a:ext cx="2095500" cy="149494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4AB4A4-ADD5-8883-8315-2E61908EE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68338" y="939800"/>
            <a:ext cx="6135687" cy="149494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499F1-AB49-96AA-E264-17A1C8952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AE428-2BDD-7496-FC45-FE6B66FDD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DE07D-43B2-2A9D-0F99-01C6399C2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311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A9FDC1-E0E9-AEEC-143D-936B18224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338" y="939800"/>
            <a:ext cx="8383587" cy="3408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9143F2-A562-DDB0-0BE4-5748E9C40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8338" y="4695825"/>
            <a:ext cx="8383587" cy="11193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5793A-512A-5559-36C6-269263B0F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85BA4-EB98-4FF2-834E-3F575446A7A3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3D38F-7016-0B36-17ED-5A8BE325DE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E4EBD-8EDF-1FA4-1B09-3BB6D135A5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E7FC5-ADA6-4644-BA81-C14F2AC702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489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>
            <a:off x="-589547" y="-6035"/>
            <a:ext cx="11032958" cy="17640300"/>
          </a:xfrm>
          <a:prstGeom prst="rect">
            <a:avLst/>
          </a:prstGeom>
          <a:solidFill>
            <a:srgbClr val="144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291141" y="274728"/>
            <a:ext cx="10515600" cy="16939196"/>
          </a:xfrm>
          <a:prstGeom prst="rect">
            <a:avLst/>
          </a:prstGeom>
          <a:solidFill>
            <a:schemeClr val="bg1"/>
          </a:solidFill>
          <a:ln w="412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/>
              <a:t>Precise and Reliable Data</a:t>
            </a:r>
          </a:p>
          <a:p>
            <a:endParaRPr lang="en-GB" sz="2400"/>
          </a:p>
          <a:p>
            <a:r>
              <a:rPr lang="en-GB" sz="2400"/>
              <a:t>Presenting Views</a:t>
            </a:r>
          </a:p>
          <a:p>
            <a:endParaRPr lang="en-GB" sz="2400"/>
          </a:p>
          <a:p>
            <a:r>
              <a:rPr lang="en-GB" sz="2400"/>
              <a:t>Errors and Anomalies</a:t>
            </a:r>
          </a:p>
          <a:p>
            <a:endParaRPr lang="en-GB" sz="2400"/>
          </a:p>
          <a:p>
            <a:r>
              <a:rPr lang="en-GB" sz="2400"/>
              <a:t>Processing and Analysing Data</a:t>
            </a:r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1823418" y="12405889"/>
            <a:ext cx="6025962" cy="7788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1910186" y="9464118"/>
            <a:ext cx="5841999" cy="79027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1904610" y="6563047"/>
            <a:ext cx="5841604" cy="78079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275363" y="1194037"/>
            <a:ext cx="3689445" cy="2869722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1919423" y="3659128"/>
            <a:ext cx="5909338" cy="813683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1781062" y="15308797"/>
            <a:ext cx="6390752" cy="7795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32DE9D9-B0B5-F742-8942-7B37AAB3C019}"/>
              </a:ext>
            </a:extLst>
          </p:cNvPr>
          <p:cNvCxnSpPr>
            <a:cxnSpLocks/>
            <a:stCxn id="25" idx="0"/>
          </p:cNvCxnSpPr>
          <p:nvPr/>
        </p:nvCxnSpPr>
        <p:spPr>
          <a:xfrm flipV="1">
            <a:off x="2435683" y="16028854"/>
            <a:ext cx="192878" cy="37242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108">
            <a:extLst>
              <a:ext uri="{FF2B5EF4-FFF2-40B4-BE49-F238E27FC236}">
                <a16:creationId xmlns:a16="http://schemas.microsoft.com/office/drawing/2014/main" id="{39A0642F-E705-134C-8BFA-DE45A7F6A7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7104" y="17278117"/>
            <a:ext cx="291955" cy="291955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1DD0E14D-65B4-CF4B-81DE-9A501DA24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148" y="17284567"/>
            <a:ext cx="291955" cy="291955"/>
          </a:xfrm>
          <a:prstGeom prst="rect">
            <a:avLst/>
          </a:prstGeom>
        </p:spPr>
      </p:pic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473AE042-4C1C-0540-90DF-805167FB44C6}"/>
              </a:ext>
            </a:extLst>
          </p:cNvPr>
          <p:cNvCxnSpPr>
            <a:cxnSpLocks/>
          </p:cNvCxnSpPr>
          <p:nvPr/>
        </p:nvCxnSpPr>
        <p:spPr>
          <a:xfrm flipH="1" flipV="1">
            <a:off x="3706080" y="16005860"/>
            <a:ext cx="314790" cy="53083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4014782C-4C57-2749-B186-F07B6C952DA1}"/>
              </a:ext>
            </a:extLst>
          </p:cNvPr>
          <p:cNvCxnSpPr>
            <a:cxnSpLocks/>
          </p:cNvCxnSpPr>
          <p:nvPr/>
        </p:nvCxnSpPr>
        <p:spPr>
          <a:xfrm flipV="1">
            <a:off x="6703911" y="10179909"/>
            <a:ext cx="0" cy="38135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>
            <a:extLst>
              <a:ext uri="{FF2B5EF4-FFF2-40B4-BE49-F238E27FC236}">
                <a16:creationId xmlns:a16="http://schemas.microsoft.com/office/drawing/2014/main" id="{189D5999-43F7-F641-9393-172A969C8B1F}"/>
              </a:ext>
            </a:extLst>
          </p:cNvPr>
          <p:cNvSpPr txBox="1"/>
          <p:nvPr/>
        </p:nvSpPr>
        <p:spPr>
          <a:xfrm>
            <a:off x="2637379" y="17234155"/>
            <a:ext cx="49001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Reflect, Respect, Resilience, Responsibility</a:t>
            </a:r>
          </a:p>
        </p:txBody>
      </p:sp>
      <p:pic>
        <p:nvPicPr>
          <p:cNvPr id="367" name="Picture 36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153" y="497220"/>
            <a:ext cx="757346" cy="757346"/>
          </a:xfrm>
          <a:prstGeom prst="rect">
            <a:avLst/>
          </a:prstGeom>
        </p:spPr>
      </p:pic>
      <p:cxnSp>
        <p:nvCxnSpPr>
          <p:cNvPr id="370" name="Straight Connector 369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V="1">
            <a:off x="3222789" y="16021171"/>
            <a:ext cx="749" cy="35824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48159F88-BC76-434D-8CC9-DA3858C0A430}"/>
              </a:ext>
            </a:extLst>
          </p:cNvPr>
          <p:cNvCxnSpPr>
            <a:cxnSpLocks/>
          </p:cNvCxnSpPr>
          <p:nvPr/>
        </p:nvCxnSpPr>
        <p:spPr>
          <a:xfrm flipH="1">
            <a:off x="1749588" y="6651804"/>
            <a:ext cx="276948" cy="18772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1F75C599-775C-4A55-A336-A0EB0B5B6F47}"/>
              </a:ext>
            </a:extLst>
          </p:cNvPr>
          <p:cNvCxnSpPr>
            <a:cxnSpLocks/>
          </p:cNvCxnSpPr>
          <p:nvPr/>
        </p:nvCxnSpPr>
        <p:spPr>
          <a:xfrm>
            <a:off x="2987049" y="12081929"/>
            <a:ext cx="0" cy="38015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6D448C1A-B2BC-4E94-ABCA-636AB7E03B09}"/>
              </a:ext>
            </a:extLst>
          </p:cNvPr>
          <p:cNvCxnSpPr>
            <a:cxnSpLocks/>
          </p:cNvCxnSpPr>
          <p:nvPr/>
        </p:nvCxnSpPr>
        <p:spPr>
          <a:xfrm>
            <a:off x="3275001" y="14851919"/>
            <a:ext cx="8989" cy="54907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Block Arc 165">
            <a:extLst>
              <a:ext uri="{FF2B5EF4-FFF2-40B4-BE49-F238E27FC236}">
                <a16:creationId xmlns:a16="http://schemas.microsoft.com/office/drawing/2014/main" id="{4E48483F-A3E3-4E30-BDDD-95D3F12F8E93}"/>
              </a:ext>
            </a:extLst>
          </p:cNvPr>
          <p:cNvSpPr/>
          <p:nvPr/>
        </p:nvSpPr>
        <p:spPr>
          <a:xfrm rot="5400000">
            <a:off x="5831301" y="9956402"/>
            <a:ext cx="3726189" cy="274464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3" name="Block Arc 162">
            <a:extLst>
              <a:ext uri="{FF2B5EF4-FFF2-40B4-BE49-F238E27FC236}">
                <a16:creationId xmlns:a16="http://schemas.microsoft.com/office/drawing/2014/main" id="{45DDD7BF-9401-4522-B149-45FB8662FD8A}"/>
              </a:ext>
            </a:extLst>
          </p:cNvPr>
          <p:cNvSpPr/>
          <p:nvPr/>
        </p:nvSpPr>
        <p:spPr>
          <a:xfrm rot="5400000">
            <a:off x="5821566" y="4104038"/>
            <a:ext cx="3726191" cy="2825443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5" name="Block Arc 164">
            <a:extLst>
              <a:ext uri="{FF2B5EF4-FFF2-40B4-BE49-F238E27FC236}">
                <a16:creationId xmlns:a16="http://schemas.microsoft.com/office/drawing/2014/main" id="{F05BD3A7-D50E-4BA2-90E0-142C0ED04695}"/>
              </a:ext>
            </a:extLst>
          </p:cNvPr>
          <p:cNvSpPr/>
          <p:nvPr/>
        </p:nvSpPr>
        <p:spPr>
          <a:xfrm rot="16200000">
            <a:off x="79081" y="7035788"/>
            <a:ext cx="3689445" cy="2745608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3" name="Block Arc 172">
            <a:extLst>
              <a:ext uri="{FF2B5EF4-FFF2-40B4-BE49-F238E27FC236}">
                <a16:creationId xmlns:a16="http://schemas.microsoft.com/office/drawing/2014/main" id="{02846FE6-8A6D-4EAC-B659-94A60269C4C4}"/>
              </a:ext>
            </a:extLst>
          </p:cNvPr>
          <p:cNvSpPr/>
          <p:nvPr/>
        </p:nvSpPr>
        <p:spPr>
          <a:xfrm rot="16200000">
            <a:off x="-9863" y="12870018"/>
            <a:ext cx="3689445" cy="2745608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82E4865A-F605-43C7-AA8A-C7B79D89EFB3}"/>
              </a:ext>
            </a:extLst>
          </p:cNvPr>
          <p:cNvCxnSpPr>
            <a:cxnSpLocks/>
          </p:cNvCxnSpPr>
          <p:nvPr/>
        </p:nvCxnSpPr>
        <p:spPr>
          <a:xfrm flipH="1" flipV="1">
            <a:off x="1611705" y="6958473"/>
            <a:ext cx="6342730" cy="13698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Arc 174">
            <a:extLst>
              <a:ext uri="{FF2B5EF4-FFF2-40B4-BE49-F238E27FC236}">
                <a16:creationId xmlns:a16="http://schemas.microsoft.com/office/drawing/2014/main" id="{853114DC-3E33-4E1A-B885-5CD9598C91CC}"/>
              </a:ext>
            </a:extLst>
          </p:cNvPr>
          <p:cNvSpPr/>
          <p:nvPr/>
        </p:nvSpPr>
        <p:spPr>
          <a:xfrm rot="3384670">
            <a:off x="4681210" y="3522711"/>
            <a:ext cx="4027158" cy="3740250"/>
          </a:xfrm>
          <a:prstGeom prst="arc">
            <a:avLst>
              <a:gd name="adj1" fmla="val 15484682"/>
              <a:gd name="adj2" fmla="val 2135323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CE05BF85-ADA5-4082-AA3D-49864CA99F86}"/>
              </a:ext>
            </a:extLst>
          </p:cNvPr>
          <p:cNvCxnSpPr>
            <a:cxnSpLocks/>
            <a:endCxn id="187" idx="0"/>
          </p:cNvCxnSpPr>
          <p:nvPr/>
        </p:nvCxnSpPr>
        <p:spPr>
          <a:xfrm flipH="1" flipV="1">
            <a:off x="1862788" y="4057879"/>
            <a:ext cx="6130814" cy="809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A4AEE3A0-16CC-48D0-AC80-28FE5BDE1B46}"/>
              </a:ext>
            </a:extLst>
          </p:cNvPr>
          <p:cNvCxnSpPr>
            <a:cxnSpLocks/>
          </p:cNvCxnSpPr>
          <p:nvPr/>
        </p:nvCxnSpPr>
        <p:spPr>
          <a:xfrm flipH="1" flipV="1">
            <a:off x="1702727" y="9853430"/>
            <a:ext cx="6342730" cy="13698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25A5303-0809-4AEC-ABBF-6B3A2BDE3F79}"/>
              </a:ext>
            </a:extLst>
          </p:cNvPr>
          <p:cNvCxnSpPr>
            <a:cxnSpLocks/>
          </p:cNvCxnSpPr>
          <p:nvPr/>
        </p:nvCxnSpPr>
        <p:spPr>
          <a:xfrm flipH="1" flipV="1">
            <a:off x="1558280" y="15629737"/>
            <a:ext cx="6342730" cy="13698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D381FCBE-7407-4B85-80F2-0DB18FF0807C}"/>
              </a:ext>
            </a:extLst>
          </p:cNvPr>
          <p:cNvCxnSpPr>
            <a:cxnSpLocks/>
          </p:cNvCxnSpPr>
          <p:nvPr/>
        </p:nvCxnSpPr>
        <p:spPr>
          <a:xfrm flipH="1">
            <a:off x="1596125" y="12767410"/>
            <a:ext cx="6373890" cy="1278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69">
            <a:extLst>
              <a:ext uri="{FF2B5EF4-FFF2-40B4-BE49-F238E27FC236}">
                <a16:creationId xmlns:a16="http://schemas.microsoft.com/office/drawing/2014/main" id="{1EFF9EEC-3C64-4BF0-A95E-57CBCD24C1E9}"/>
              </a:ext>
            </a:extLst>
          </p:cNvPr>
          <p:cNvGrpSpPr/>
          <p:nvPr/>
        </p:nvGrpSpPr>
        <p:grpSpPr>
          <a:xfrm>
            <a:off x="7813630" y="15047996"/>
            <a:ext cx="1214980" cy="1304869"/>
            <a:chOff x="-2344671" y="13083971"/>
            <a:chExt cx="1214980" cy="1304869"/>
          </a:xfrm>
        </p:grpSpPr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AB96207F-9876-7A4C-8CB8-0378596E3D43}"/>
                </a:ext>
              </a:extLst>
            </p:cNvPr>
            <p:cNvSpPr/>
            <p:nvPr/>
          </p:nvSpPr>
          <p:spPr>
            <a:xfrm>
              <a:off x="-2344671" y="13083971"/>
              <a:ext cx="1214980" cy="1304869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5DA1CC82-AE00-4731-B4C4-C5DB8CFB0406}"/>
                </a:ext>
              </a:extLst>
            </p:cNvPr>
            <p:cNvGrpSpPr/>
            <p:nvPr/>
          </p:nvGrpSpPr>
          <p:grpSpPr>
            <a:xfrm>
              <a:off x="-2209229" y="13257366"/>
              <a:ext cx="857914" cy="938900"/>
              <a:chOff x="927209" y="14595885"/>
              <a:chExt cx="857914" cy="938900"/>
            </a:xfrm>
          </p:grpSpPr>
          <p:sp>
            <p:nvSpPr>
              <p:cNvPr id="229" name="Oval 228">
                <a:extLst>
                  <a:ext uri="{FF2B5EF4-FFF2-40B4-BE49-F238E27FC236}">
                    <a16:creationId xmlns:a16="http://schemas.microsoft.com/office/drawing/2014/main" id="{78D87C2B-4ED1-1C4B-B314-D95374A7846D}"/>
                  </a:ext>
                </a:extLst>
              </p:cNvPr>
              <p:cNvSpPr/>
              <p:nvPr/>
            </p:nvSpPr>
            <p:spPr>
              <a:xfrm>
                <a:off x="944048" y="14595885"/>
                <a:ext cx="841075" cy="9033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BE9DFE9-D2AE-C14C-AB63-41C6DF192559}"/>
                  </a:ext>
                </a:extLst>
              </p:cNvPr>
              <p:cNvSpPr txBox="1"/>
              <p:nvPr/>
            </p:nvSpPr>
            <p:spPr>
              <a:xfrm>
                <a:off x="927209" y="14670754"/>
                <a:ext cx="84107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/>
                  <a:t>YEAR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B87A07DE-C984-5043-ABB4-D3D967D43357}"/>
                  </a:ext>
                </a:extLst>
              </p:cNvPr>
              <p:cNvSpPr txBox="1"/>
              <p:nvPr/>
            </p:nvSpPr>
            <p:spPr>
              <a:xfrm>
                <a:off x="933396" y="14707602"/>
                <a:ext cx="841074" cy="827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800" b="1"/>
                  <a:t>7</a:t>
                </a:r>
              </a:p>
            </p:txBody>
          </p:sp>
        </p:grpSp>
      </p:grpSp>
      <p:sp>
        <p:nvSpPr>
          <p:cNvPr id="185" name="Arc 184">
            <a:extLst>
              <a:ext uri="{FF2B5EF4-FFF2-40B4-BE49-F238E27FC236}">
                <a16:creationId xmlns:a16="http://schemas.microsoft.com/office/drawing/2014/main" id="{A1D777DE-7F7D-455C-A56E-B9B124FD0D49}"/>
              </a:ext>
            </a:extLst>
          </p:cNvPr>
          <p:cNvSpPr/>
          <p:nvPr/>
        </p:nvSpPr>
        <p:spPr>
          <a:xfrm rot="3384670">
            <a:off x="4702808" y="9322195"/>
            <a:ext cx="4027158" cy="3740250"/>
          </a:xfrm>
          <a:prstGeom prst="arc">
            <a:avLst>
              <a:gd name="adj1" fmla="val 15484682"/>
              <a:gd name="adj2" fmla="val 2135323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1161FD72-9697-4938-BA93-07FB0740035E}"/>
              </a:ext>
            </a:extLst>
          </p:cNvPr>
          <p:cNvGrpSpPr/>
          <p:nvPr/>
        </p:nvGrpSpPr>
        <p:grpSpPr>
          <a:xfrm>
            <a:off x="6768241" y="12084856"/>
            <a:ext cx="1214980" cy="1304869"/>
            <a:chOff x="12390332" y="5433739"/>
            <a:chExt cx="1214980" cy="1304869"/>
          </a:xfrm>
        </p:grpSpPr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A716D0B4-6237-2645-A384-C1B927AF0552}"/>
                </a:ext>
              </a:extLst>
            </p:cNvPr>
            <p:cNvSpPr/>
            <p:nvPr/>
          </p:nvSpPr>
          <p:spPr>
            <a:xfrm>
              <a:off x="12390332" y="5433739"/>
              <a:ext cx="1214980" cy="1304869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7112001F-C49E-A041-A930-D9070852FCB6}"/>
                </a:ext>
              </a:extLst>
            </p:cNvPr>
            <p:cNvSpPr/>
            <p:nvPr/>
          </p:nvSpPr>
          <p:spPr>
            <a:xfrm>
              <a:off x="12577284" y="560876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EC6A36B-BE5D-9742-9412-BEDB5350E9B4}"/>
                </a:ext>
              </a:extLst>
            </p:cNvPr>
            <p:cNvSpPr txBox="1"/>
            <p:nvPr/>
          </p:nvSpPr>
          <p:spPr>
            <a:xfrm>
              <a:off x="12608720" y="5777626"/>
              <a:ext cx="80963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/>
                <a:t>8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E2392CED-199C-044B-8C83-9528D182044C}"/>
                </a:ext>
              </a:extLst>
            </p:cNvPr>
            <p:cNvSpPr txBox="1"/>
            <p:nvPr/>
          </p:nvSpPr>
          <p:spPr>
            <a:xfrm>
              <a:off x="12577285" y="5664043"/>
              <a:ext cx="8410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YEAR</a:t>
              </a:r>
            </a:p>
          </p:txBody>
        </p:sp>
      </p:grpSp>
      <p:sp>
        <p:nvSpPr>
          <p:cNvPr id="187" name="Arc 186">
            <a:extLst>
              <a:ext uri="{FF2B5EF4-FFF2-40B4-BE49-F238E27FC236}">
                <a16:creationId xmlns:a16="http://schemas.microsoft.com/office/drawing/2014/main" id="{47D05EC9-B360-4CBE-A49C-2D2D6F0B8AD7}"/>
              </a:ext>
            </a:extLst>
          </p:cNvPr>
          <p:cNvSpPr/>
          <p:nvPr/>
        </p:nvSpPr>
        <p:spPr>
          <a:xfrm rot="13977297">
            <a:off x="1218340" y="624638"/>
            <a:ext cx="3392866" cy="3780733"/>
          </a:xfrm>
          <a:prstGeom prst="arc">
            <a:avLst>
              <a:gd name="adj1" fmla="val 15079955"/>
              <a:gd name="adj2" fmla="val 2135323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3A3F3297-F32A-47C5-ACE7-533878CE694C}"/>
              </a:ext>
            </a:extLst>
          </p:cNvPr>
          <p:cNvGrpSpPr/>
          <p:nvPr/>
        </p:nvGrpSpPr>
        <p:grpSpPr>
          <a:xfrm>
            <a:off x="1772069" y="511985"/>
            <a:ext cx="1214980" cy="1304869"/>
            <a:chOff x="1142098" y="1163222"/>
            <a:chExt cx="1214980" cy="1304869"/>
          </a:xfrm>
        </p:grpSpPr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93022D3B-34E7-7A4B-A8E5-560DEA516668}"/>
                </a:ext>
              </a:extLst>
            </p:cNvPr>
            <p:cNvSpPr/>
            <p:nvPr/>
          </p:nvSpPr>
          <p:spPr>
            <a:xfrm>
              <a:off x="1142098" y="1163222"/>
              <a:ext cx="1214980" cy="1304869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84983B9C-0FBB-A043-AF69-BE33CCD6172D}"/>
                </a:ext>
              </a:extLst>
            </p:cNvPr>
            <p:cNvSpPr/>
            <p:nvPr/>
          </p:nvSpPr>
          <p:spPr>
            <a:xfrm>
              <a:off x="1329052" y="1382312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6F20039-ABEA-BE47-B3A0-6B1A5F7867BE}"/>
                </a:ext>
              </a:extLst>
            </p:cNvPr>
            <p:cNvSpPr txBox="1"/>
            <p:nvPr/>
          </p:nvSpPr>
          <p:spPr>
            <a:xfrm>
              <a:off x="1310626" y="1385712"/>
              <a:ext cx="8410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YEAR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5ED9127-A30D-104E-8EB4-510CC7FB4FC3}"/>
                </a:ext>
              </a:extLst>
            </p:cNvPr>
            <p:cNvSpPr txBox="1"/>
            <p:nvPr/>
          </p:nvSpPr>
          <p:spPr>
            <a:xfrm>
              <a:off x="1316814" y="1422560"/>
              <a:ext cx="841074" cy="827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/>
                <a:t>10</a:t>
              </a:r>
            </a:p>
          </p:txBody>
        </p:sp>
      </p:grpSp>
      <p:sp>
        <p:nvSpPr>
          <p:cNvPr id="188" name="Arc 187">
            <a:extLst>
              <a:ext uri="{FF2B5EF4-FFF2-40B4-BE49-F238E27FC236}">
                <a16:creationId xmlns:a16="http://schemas.microsoft.com/office/drawing/2014/main" id="{C1853D82-89CE-4C5E-A2BC-DC90A6E8BD5B}"/>
              </a:ext>
            </a:extLst>
          </p:cNvPr>
          <p:cNvSpPr/>
          <p:nvPr/>
        </p:nvSpPr>
        <p:spPr>
          <a:xfrm rot="13977297">
            <a:off x="1000191" y="6418559"/>
            <a:ext cx="3573700" cy="3774765"/>
          </a:xfrm>
          <a:prstGeom prst="arc">
            <a:avLst>
              <a:gd name="adj1" fmla="val 15079955"/>
              <a:gd name="adj2" fmla="val 2135323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Arc 188">
            <a:extLst>
              <a:ext uri="{FF2B5EF4-FFF2-40B4-BE49-F238E27FC236}">
                <a16:creationId xmlns:a16="http://schemas.microsoft.com/office/drawing/2014/main" id="{9410785F-0928-42F8-98D7-D38511362C73}"/>
              </a:ext>
            </a:extLst>
          </p:cNvPr>
          <p:cNvSpPr/>
          <p:nvPr/>
        </p:nvSpPr>
        <p:spPr>
          <a:xfrm rot="13977297">
            <a:off x="1028932" y="12014410"/>
            <a:ext cx="3288314" cy="3996636"/>
          </a:xfrm>
          <a:prstGeom prst="arc">
            <a:avLst>
              <a:gd name="adj1" fmla="val 15079955"/>
              <a:gd name="adj2" fmla="val 2135323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DCFADFF-18E9-314C-BA93-B0E2EAA0B395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1161545" y="15918392"/>
            <a:ext cx="242560" cy="48167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TextBox 189">
            <a:extLst>
              <a:ext uri="{FF2B5EF4-FFF2-40B4-BE49-F238E27FC236}">
                <a16:creationId xmlns:a16="http://schemas.microsoft.com/office/drawing/2014/main" id="{AE0B7853-1F76-4FB7-84F4-DBC1349F090D}"/>
              </a:ext>
            </a:extLst>
          </p:cNvPr>
          <p:cNvSpPr txBox="1"/>
          <p:nvPr/>
        </p:nvSpPr>
        <p:spPr>
          <a:xfrm>
            <a:off x="6115378" y="15323734"/>
            <a:ext cx="2185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Working Scientifically 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429F67E3-7AB9-4B82-9159-783E0DCC48E4}"/>
              </a:ext>
            </a:extLst>
          </p:cNvPr>
          <p:cNvSpPr txBox="1"/>
          <p:nvPr/>
        </p:nvSpPr>
        <p:spPr>
          <a:xfrm>
            <a:off x="6126058" y="15659692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Knowledge</a:t>
            </a:r>
          </a:p>
        </p:txBody>
      </p:sp>
      <p:sp>
        <p:nvSpPr>
          <p:cNvPr id="192" name="Arrow: Right 191">
            <a:extLst>
              <a:ext uri="{FF2B5EF4-FFF2-40B4-BE49-F238E27FC236}">
                <a16:creationId xmlns:a16="http://schemas.microsoft.com/office/drawing/2014/main" id="{D11FCA28-F543-4550-A35F-F78249214767}"/>
              </a:ext>
            </a:extLst>
          </p:cNvPr>
          <p:cNvSpPr/>
          <p:nvPr/>
        </p:nvSpPr>
        <p:spPr>
          <a:xfrm rot="10800000">
            <a:off x="5893781" y="15758208"/>
            <a:ext cx="210254" cy="18680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highlight>
                <a:srgbClr val="000000"/>
              </a:highlight>
            </a:endParaRPr>
          </a:p>
        </p:txBody>
      </p:sp>
      <p:sp>
        <p:nvSpPr>
          <p:cNvPr id="194" name="Arrow: Right 193">
            <a:extLst>
              <a:ext uri="{FF2B5EF4-FFF2-40B4-BE49-F238E27FC236}">
                <a16:creationId xmlns:a16="http://schemas.microsoft.com/office/drawing/2014/main" id="{B687B803-7785-4B2C-846F-234403B7189F}"/>
              </a:ext>
            </a:extLst>
          </p:cNvPr>
          <p:cNvSpPr/>
          <p:nvPr/>
        </p:nvSpPr>
        <p:spPr>
          <a:xfrm rot="10800000">
            <a:off x="5848594" y="15379616"/>
            <a:ext cx="210254" cy="18680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highlight>
                <a:srgbClr val="000000"/>
              </a:highlight>
            </a:endParaRP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5C6CE861-CA65-49BD-B004-B2BE8F32446A}"/>
              </a:ext>
            </a:extLst>
          </p:cNvPr>
          <p:cNvSpPr txBox="1"/>
          <p:nvPr/>
        </p:nvSpPr>
        <p:spPr>
          <a:xfrm>
            <a:off x="2765134" y="15672891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Energy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500A1095-C15C-420D-BD95-01318CBED189}"/>
              </a:ext>
            </a:extLst>
          </p:cNvPr>
          <p:cNvSpPr txBox="1"/>
          <p:nvPr/>
        </p:nvSpPr>
        <p:spPr>
          <a:xfrm rot="1902953">
            <a:off x="848548" y="15594336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Forces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24231C5-A5DE-4A17-8EBF-EE451D25EF41}"/>
              </a:ext>
            </a:extLst>
          </p:cNvPr>
          <p:cNvSpPr txBox="1"/>
          <p:nvPr/>
        </p:nvSpPr>
        <p:spPr>
          <a:xfrm rot="17794893">
            <a:off x="280264" y="13031220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Particles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1E15BD0E-9A40-4787-BA87-C02BB7F094C1}"/>
              </a:ext>
            </a:extLst>
          </p:cNvPr>
          <p:cNvSpPr txBox="1"/>
          <p:nvPr/>
        </p:nvSpPr>
        <p:spPr>
          <a:xfrm rot="4352942">
            <a:off x="7567592" y="11098360"/>
            <a:ext cx="1893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Chemical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978939B0-7AAF-4EF6-971D-ECFEE4AC4FE7}"/>
              </a:ext>
            </a:extLst>
          </p:cNvPr>
          <p:cNvSpPr txBox="1"/>
          <p:nvPr/>
        </p:nvSpPr>
        <p:spPr>
          <a:xfrm>
            <a:off x="4427739" y="12467782"/>
            <a:ext cx="1918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Cells and Systems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B6DE7CC3-B7F0-4037-8658-AF1E665C4132}"/>
              </a:ext>
            </a:extLst>
          </p:cNvPr>
          <p:cNvSpPr txBox="1"/>
          <p:nvPr/>
        </p:nvSpPr>
        <p:spPr>
          <a:xfrm>
            <a:off x="1395030" y="12468777"/>
            <a:ext cx="2065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Atoms and Elements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EC4E07CF-BF63-4D1D-A729-2C07B35D4CC7}"/>
              </a:ext>
            </a:extLst>
          </p:cNvPr>
          <p:cNvSpPr txBox="1"/>
          <p:nvPr/>
        </p:nvSpPr>
        <p:spPr>
          <a:xfrm>
            <a:off x="6183564" y="9870064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Plants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FE4E1380-F00B-4FF7-B378-636284ABCAC5}"/>
              </a:ext>
            </a:extLst>
          </p:cNvPr>
          <p:cNvSpPr txBox="1"/>
          <p:nvPr/>
        </p:nvSpPr>
        <p:spPr>
          <a:xfrm rot="6030469">
            <a:off x="7208799" y="6261466"/>
            <a:ext cx="22121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Relationships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2809EF9A-A83B-4FDF-8F9E-4A32EAE62AF8}"/>
              </a:ext>
            </a:extLst>
          </p:cNvPr>
          <p:cNvSpPr txBox="1"/>
          <p:nvPr/>
        </p:nvSpPr>
        <p:spPr>
          <a:xfrm>
            <a:off x="3300479" y="9905949"/>
            <a:ext cx="1847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Vital Processes  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BBFDE9A0-116D-434C-ACD7-332068477763}"/>
              </a:ext>
            </a:extLst>
          </p:cNvPr>
          <p:cNvSpPr txBox="1"/>
          <p:nvPr/>
        </p:nvSpPr>
        <p:spPr>
          <a:xfrm rot="3676298">
            <a:off x="439052" y="9250205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Earth and Space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A93E73AF-1494-475B-B8EB-871DC929EEB5}"/>
              </a:ext>
            </a:extLst>
          </p:cNvPr>
          <p:cNvSpPr txBox="1"/>
          <p:nvPr/>
        </p:nvSpPr>
        <p:spPr>
          <a:xfrm rot="18166452">
            <a:off x="595669" y="6854756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Waves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6BC47EE7-15DA-4F79-AE75-52CC2616D752}"/>
              </a:ext>
            </a:extLst>
          </p:cNvPr>
          <p:cNvSpPr txBox="1"/>
          <p:nvPr/>
        </p:nvSpPr>
        <p:spPr>
          <a:xfrm>
            <a:off x="2180271" y="6664668"/>
            <a:ext cx="2439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Inheritance and Variation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4E29DAAD-8861-4490-A23B-4918ADEC8193}"/>
              </a:ext>
            </a:extLst>
          </p:cNvPr>
          <p:cNvSpPr txBox="1"/>
          <p:nvPr/>
        </p:nvSpPr>
        <p:spPr>
          <a:xfrm>
            <a:off x="5120608" y="6650318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Reproduction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CA634BA-3C77-4F31-BE9A-0F715C03DC58}"/>
              </a:ext>
            </a:extLst>
          </p:cNvPr>
          <p:cNvSpPr txBox="1"/>
          <p:nvPr/>
        </p:nvSpPr>
        <p:spPr>
          <a:xfrm>
            <a:off x="5532926" y="4081712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Energy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3992799-DE12-4FEE-98EA-0867DBD043F3}"/>
              </a:ext>
            </a:extLst>
          </p:cNvPr>
          <p:cNvSpPr txBox="1"/>
          <p:nvPr/>
        </p:nvSpPr>
        <p:spPr>
          <a:xfrm rot="2074843">
            <a:off x="1028268" y="4073951"/>
            <a:ext cx="1596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Periodic 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EE69A46-AEE5-4525-AC9E-6FD2E33B1021}"/>
              </a:ext>
            </a:extLst>
          </p:cNvPr>
          <p:cNvSpPr txBox="1"/>
          <p:nvPr/>
        </p:nvSpPr>
        <p:spPr>
          <a:xfrm rot="4503664">
            <a:off x="374842" y="3234848"/>
            <a:ext cx="1351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Circuits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AAA76FA1-9DD6-4B65-86AA-F00B5C967A7A}"/>
              </a:ext>
            </a:extLst>
          </p:cNvPr>
          <p:cNvSpPr txBox="1"/>
          <p:nvPr/>
        </p:nvSpPr>
        <p:spPr>
          <a:xfrm rot="18250627">
            <a:off x="719565" y="1235709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Magnets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18E82E3-966A-4C22-91BE-A5BE32FB4CA5}"/>
              </a:ext>
            </a:extLst>
          </p:cNvPr>
          <p:cNvSpPr txBox="1"/>
          <p:nvPr/>
        </p:nvSpPr>
        <p:spPr>
          <a:xfrm>
            <a:off x="3034108" y="4138736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Health Data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8EFDB1FA-21A4-4137-8EC4-0E60B61E7F85}"/>
              </a:ext>
            </a:extLst>
          </p:cNvPr>
          <p:cNvGrpSpPr/>
          <p:nvPr/>
        </p:nvGrpSpPr>
        <p:grpSpPr>
          <a:xfrm>
            <a:off x="6894544" y="6258423"/>
            <a:ext cx="1214980" cy="1304869"/>
            <a:chOff x="4180344" y="6948988"/>
            <a:chExt cx="1214980" cy="1304869"/>
          </a:xfrm>
        </p:grpSpPr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80735897-8BBA-DB41-B061-A9B018CCEA5B}"/>
                </a:ext>
              </a:extLst>
            </p:cNvPr>
            <p:cNvSpPr/>
            <p:nvPr/>
          </p:nvSpPr>
          <p:spPr>
            <a:xfrm>
              <a:off x="4180344" y="6948988"/>
              <a:ext cx="1214980" cy="1304869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B86E97AE-F6AD-3941-9977-D85456F283F2}"/>
                </a:ext>
              </a:extLst>
            </p:cNvPr>
            <p:cNvSpPr/>
            <p:nvPr/>
          </p:nvSpPr>
          <p:spPr>
            <a:xfrm>
              <a:off x="4367300" y="7149772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397388CA-480C-FF4C-8413-3D86DF3CDAEA}"/>
                </a:ext>
              </a:extLst>
            </p:cNvPr>
            <p:cNvSpPr txBox="1"/>
            <p:nvPr/>
          </p:nvSpPr>
          <p:spPr>
            <a:xfrm>
              <a:off x="4362195" y="7164365"/>
              <a:ext cx="8410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/>
                <a:t>YEAR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8418B80D-A453-EC4A-95CC-6785F89B09BA}"/>
                </a:ext>
              </a:extLst>
            </p:cNvPr>
            <p:cNvSpPr txBox="1"/>
            <p:nvPr/>
          </p:nvSpPr>
          <p:spPr>
            <a:xfrm>
              <a:off x="4368384" y="7201213"/>
              <a:ext cx="841074" cy="827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/>
                <a:t>9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A4932EE-B8B7-4A3D-B5BC-64EF6AB811AC}"/>
              </a:ext>
            </a:extLst>
          </p:cNvPr>
          <p:cNvSpPr txBox="1"/>
          <p:nvPr/>
        </p:nvSpPr>
        <p:spPr>
          <a:xfrm>
            <a:off x="2848006" y="14544025"/>
            <a:ext cx="786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convert between units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93092A-8FE6-4C58-95C0-8AE7C345A8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0036" y="15026678"/>
            <a:ext cx="232454" cy="23245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54BD6BB-3DA4-432E-B9DC-014D3F36C7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5032" y="16104578"/>
            <a:ext cx="222072" cy="24007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A2B7430-A7D3-4E97-A911-F68B6E9E7D25}"/>
              </a:ext>
            </a:extLst>
          </p:cNvPr>
          <p:cNvSpPr txBox="1"/>
          <p:nvPr/>
        </p:nvSpPr>
        <p:spPr>
          <a:xfrm>
            <a:off x="3732681" y="16530002"/>
            <a:ext cx="810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name energy stores</a:t>
            </a:r>
          </a:p>
        </p:txBody>
      </p:sp>
      <p:pic>
        <p:nvPicPr>
          <p:cNvPr id="132" name="Picture 131">
            <a:extLst>
              <a:ext uri="{FF2B5EF4-FFF2-40B4-BE49-F238E27FC236}">
                <a16:creationId xmlns:a16="http://schemas.microsoft.com/office/drawing/2014/main" id="{04CA14F0-775D-4C04-BCB6-4A1BD72799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05758" y="16121504"/>
            <a:ext cx="222072" cy="24007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132974A-ACB5-4C94-9FED-3DA34AC5E8A2}"/>
              </a:ext>
            </a:extLst>
          </p:cNvPr>
          <p:cNvSpPr txBox="1"/>
          <p:nvPr/>
        </p:nvSpPr>
        <p:spPr>
          <a:xfrm>
            <a:off x="3049930" y="16393148"/>
            <a:ext cx="7348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identify energy stores in a system</a:t>
            </a:r>
          </a:p>
        </p:txBody>
      </p:sp>
      <p:pic>
        <p:nvPicPr>
          <p:cNvPr id="138" name="Picture 137">
            <a:extLst>
              <a:ext uri="{FF2B5EF4-FFF2-40B4-BE49-F238E27FC236}">
                <a16:creationId xmlns:a16="http://schemas.microsoft.com/office/drawing/2014/main" id="{80133CDD-303F-470C-993B-BD7F8F001A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7538" y="14972171"/>
            <a:ext cx="232454" cy="23245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E415EF3-A673-49DE-8BED-572E867DBC38}"/>
              </a:ext>
            </a:extLst>
          </p:cNvPr>
          <p:cNvSpPr txBox="1"/>
          <p:nvPr/>
        </p:nvSpPr>
        <p:spPr>
          <a:xfrm>
            <a:off x="1694784" y="14348795"/>
            <a:ext cx="850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carry out calculations using a formula</a:t>
            </a:r>
          </a:p>
        </p:txBody>
      </p:sp>
      <p:pic>
        <p:nvPicPr>
          <p:cNvPr id="150" name="Picture 149">
            <a:extLst>
              <a:ext uri="{FF2B5EF4-FFF2-40B4-BE49-F238E27FC236}">
                <a16:creationId xmlns:a16="http://schemas.microsoft.com/office/drawing/2014/main" id="{E7DEB243-4AD1-4799-BA94-080C916911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51748" y="16082240"/>
            <a:ext cx="222072" cy="240078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5522006-E9AC-4CD3-92B2-BB004E28CFAC}"/>
              </a:ext>
            </a:extLst>
          </p:cNvPr>
          <p:cNvSpPr txBox="1"/>
          <p:nvPr/>
        </p:nvSpPr>
        <p:spPr>
          <a:xfrm>
            <a:off x="1743535" y="16401274"/>
            <a:ext cx="13842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advantages and disadvantages of renewable and non-renewable energy resources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402A106-857F-4E0D-A1FD-C4D43C2325A9}"/>
              </a:ext>
            </a:extLst>
          </p:cNvPr>
          <p:cNvSpPr txBox="1"/>
          <p:nvPr/>
        </p:nvSpPr>
        <p:spPr>
          <a:xfrm>
            <a:off x="654916" y="16400066"/>
            <a:ext cx="10132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action of contact and non contact forces</a:t>
            </a:r>
          </a:p>
        </p:txBody>
      </p:sp>
      <p:pic>
        <p:nvPicPr>
          <p:cNvPr id="157" name="Picture 156">
            <a:extLst>
              <a:ext uri="{FF2B5EF4-FFF2-40B4-BE49-F238E27FC236}">
                <a16:creationId xmlns:a16="http://schemas.microsoft.com/office/drawing/2014/main" id="{F4E4DFEC-17CE-479C-A1BE-AECFF89AA4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00746" y="16104578"/>
            <a:ext cx="222072" cy="240078"/>
          </a:xfrm>
          <a:prstGeom prst="rect">
            <a:avLst/>
          </a:prstGeom>
        </p:spPr>
      </p:pic>
      <p:pic>
        <p:nvPicPr>
          <p:cNvPr id="160" name="Picture 159">
            <a:extLst>
              <a:ext uri="{FF2B5EF4-FFF2-40B4-BE49-F238E27FC236}">
                <a16:creationId xmlns:a16="http://schemas.microsoft.com/office/drawing/2014/main" id="{81BE17C9-FFCD-404C-AB99-0639405C10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2967" y="15629737"/>
            <a:ext cx="222072" cy="240078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76C1AEBC-B6A1-4943-A456-5A470FDBC3F2}"/>
              </a:ext>
            </a:extLst>
          </p:cNvPr>
          <p:cNvSpPr txBox="1"/>
          <p:nvPr/>
        </p:nvSpPr>
        <p:spPr>
          <a:xfrm>
            <a:off x="-110470" y="16463032"/>
            <a:ext cx="806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draw force diagrams</a:t>
            </a:r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2EDB2F53-5336-AE41-B80B-AA261FB05226}"/>
              </a:ext>
            </a:extLst>
          </p:cNvPr>
          <p:cNvCxnSpPr>
            <a:cxnSpLocks/>
          </p:cNvCxnSpPr>
          <p:nvPr/>
        </p:nvCxnSpPr>
        <p:spPr>
          <a:xfrm flipV="1">
            <a:off x="345045" y="15722400"/>
            <a:ext cx="754262" cy="75911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463201" y="14792779"/>
            <a:ext cx="346810" cy="41384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6" name="Picture 175">
            <a:extLst>
              <a:ext uri="{FF2B5EF4-FFF2-40B4-BE49-F238E27FC236}">
                <a16:creationId xmlns:a16="http://schemas.microsoft.com/office/drawing/2014/main" id="{B1A30C96-3A0D-45FA-B743-AA77E32C78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1" y="15268600"/>
            <a:ext cx="222072" cy="240078"/>
          </a:xfrm>
          <a:prstGeom prst="rect">
            <a:avLst/>
          </a:prstGeom>
        </p:spPr>
      </p:pic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C49ADCCD-7827-0A4B-99F4-B8B04AD8D610}"/>
              </a:ext>
            </a:extLst>
          </p:cNvPr>
          <p:cNvCxnSpPr>
            <a:cxnSpLocks/>
          </p:cNvCxnSpPr>
          <p:nvPr/>
        </p:nvCxnSpPr>
        <p:spPr>
          <a:xfrm flipV="1">
            <a:off x="370947" y="15407117"/>
            <a:ext cx="468464" cy="29430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CF4E54A3-DEF4-4233-AB5E-A7FE54A3520F}"/>
              </a:ext>
            </a:extLst>
          </p:cNvPr>
          <p:cNvSpPr txBox="1"/>
          <p:nvPr/>
        </p:nvSpPr>
        <p:spPr>
          <a:xfrm>
            <a:off x="-263285" y="15650357"/>
            <a:ext cx="9143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motion of an object based on the forces acting on it</a:t>
            </a:r>
          </a:p>
        </p:txBody>
      </p:sp>
      <p:pic>
        <p:nvPicPr>
          <p:cNvPr id="15" name="Graphic 14" descr="Flask">
            <a:extLst>
              <a:ext uri="{FF2B5EF4-FFF2-40B4-BE49-F238E27FC236}">
                <a16:creationId xmlns:a16="http://schemas.microsoft.com/office/drawing/2014/main" id="{013D1FC3-843D-4F55-81E3-D3D886A13C5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40395" y="13936959"/>
            <a:ext cx="236165" cy="23616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0DFAC92-BD3E-488F-AADD-C6F71833D852}"/>
              </a:ext>
            </a:extLst>
          </p:cNvPr>
          <p:cNvSpPr txBox="1"/>
          <p:nvPr/>
        </p:nvSpPr>
        <p:spPr>
          <a:xfrm>
            <a:off x="-222620" y="14077794"/>
            <a:ext cx="6824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use the particle model to describe and explain the properties of solids, liquids and gases</a:t>
            </a:r>
          </a:p>
        </p:txBody>
      </p: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70540" y="13733962"/>
            <a:ext cx="500475" cy="39536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04CC3F76-0E52-4A29-B118-1EA9EA54587B}"/>
              </a:ext>
            </a:extLst>
          </p:cNvPr>
          <p:cNvSpPr txBox="1"/>
          <p:nvPr/>
        </p:nvSpPr>
        <p:spPr>
          <a:xfrm>
            <a:off x="-136896" y="11872830"/>
            <a:ext cx="859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techniques for separating mixtures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B5C0797-7679-435E-95E1-8DDE270F1314}"/>
              </a:ext>
            </a:extLst>
          </p:cNvPr>
          <p:cNvCxnSpPr>
            <a:cxnSpLocks/>
          </p:cNvCxnSpPr>
          <p:nvPr/>
        </p:nvCxnSpPr>
        <p:spPr>
          <a:xfrm>
            <a:off x="294674" y="12982374"/>
            <a:ext cx="429440" cy="28201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6" name="Graphic 155" descr="Flask">
            <a:extLst>
              <a:ext uri="{FF2B5EF4-FFF2-40B4-BE49-F238E27FC236}">
                <a16:creationId xmlns:a16="http://schemas.microsoft.com/office/drawing/2014/main" id="{3DD30030-32AF-4724-938E-8FBAD595D36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39737" y="12915167"/>
            <a:ext cx="236165" cy="236165"/>
          </a:xfrm>
          <a:prstGeom prst="rect">
            <a:avLst/>
          </a:prstGeom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id="{4C2B6FD8-961B-43B5-B32E-783D4B5347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9300" y="13394086"/>
            <a:ext cx="232454" cy="232454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ADE8A488-D7AB-4F8F-A0BE-98C34438C56F}"/>
              </a:ext>
            </a:extLst>
          </p:cNvPr>
          <p:cNvSpPr txBox="1"/>
          <p:nvPr/>
        </p:nvSpPr>
        <p:spPr>
          <a:xfrm>
            <a:off x="1680631" y="13555102"/>
            <a:ext cx="1048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draw and interpret line graphs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558DA0F-23C4-4AD7-BCB5-736BF5C39EF9}"/>
              </a:ext>
            </a:extLst>
          </p:cNvPr>
          <p:cNvSpPr txBox="1"/>
          <p:nvPr/>
        </p:nvSpPr>
        <p:spPr>
          <a:xfrm>
            <a:off x="9467366" y="10989430"/>
            <a:ext cx="701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balance symbol equations</a:t>
            </a:r>
          </a:p>
        </p:txBody>
      </p:sp>
      <p:pic>
        <p:nvPicPr>
          <p:cNvPr id="225" name="Picture 224">
            <a:extLst>
              <a:ext uri="{FF2B5EF4-FFF2-40B4-BE49-F238E27FC236}">
                <a16:creationId xmlns:a16="http://schemas.microsoft.com/office/drawing/2014/main" id="{3A4682BF-D421-4478-A84C-C82B6CD74D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84878" y="11281818"/>
            <a:ext cx="232454" cy="232454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09EB2484-87CF-4E22-A660-F3BB05AF6AEB}"/>
              </a:ext>
            </a:extLst>
          </p:cNvPr>
          <p:cNvSpPr txBox="1"/>
          <p:nvPr/>
        </p:nvSpPr>
        <p:spPr>
          <a:xfrm>
            <a:off x="4340328" y="8565466"/>
            <a:ext cx="927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calculate perimeter, areas and volume of simple shapes</a:t>
            </a:r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F12C18D2-C152-41AA-B025-C2EE74B45FEE}"/>
              </a:ext>
            </a:extLst>
          </p:cNvPr>
          <p:cNvCxnSpPr>
            <a:cxnSpLocks/>
          </p:cNvCxnSpPr>
          <p:nvPr/>
        </p:nvCxnSpPr>
        <p:spPr>
          <a:xfrm>
            <a:off x="4538882" y="9173970"/>
            <a:ext cx="1" cy="38124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3" name="Picture 232">
            <a:extLst>
              <a:ext uri="{FF2B5EF4-FFF2-40B4-BE49-F238E27FC236}">
                <a16:creationId xmlns:a16="http://schemas.microsoft.com/office/drawing/2014/main" id="{EDC1182A-CA75-4806-9661-78640E363E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8364" y="9204039"/>
            <a:ext cx="232454" cy="232454"/>
          </a:xfrm>
          <a:prstGeom prst="rect">
            <a:avLst/>
          </a:prstGeom>
        </p:spPr>
      </p:pic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95755408-F807-4C04-8394-94D0414CC862}"/>
              </a:ext>
            </a:extLst>
          </p:cNvPr>
          <p:cNvCxnSpPr>
            <a:cxnSpLocks/>
            <a:stCxn id="40" idx="1"/>
          </p:cNvCxnSpPr>
          <p:nvPr/>
        </p:nvCxnSpPr>
        <p:spPr>
          <a:xfrm flipH="1" flipV="1">
            <a:off x="1253429" y="13557006"/>
            <a:ext cx="427202" cy="16737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A8E3349-E7CC-44F1-886F-44B6B5EBDFE1}"/>
              </a:ext>
            </a:extLst>
          </p:cNvPr>
          <p:cNvSpPr txBox="1"/>
          <p:nvPr/>
        </p:nvSpPr>
        <p:spPr>
          <a:xfrm>
            <a:off x="-178579" y="12598440"/>
            <a:ext cx="7288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changes of state, diffusion, dissolving and other phenomena using the particle model.</a:t>
            </a:r>
          </a:p>
        </p:txBody>
      </p: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466761" y="12256898"/>
            <a:ext cx="480186" cy="66773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" name="Graphic 214" descr="Flask">
            <a:extLst>
              <a:ext uri="{FF2B5EF4-FFF2-40B4-BE49-F238E27FC236}">
                <a16:creationId xmlns:a16="http://schemas.microsoft.com/office/drawing/2014/main" id="{C3E3D848-060F-4B66-B12C-68F753A91E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8865" y="12497278"/>
            <a:ext cx="236165" cy="23616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BBA2763-6A7C-494B-A2C6-70E410728C33}"/>
              </a:ext>
            </a:extLst>
          </p:cNvPr>
          <p:cNvSpPr txBox="1"/>
          <p:nvPr/>
        </p:nvSpPr>
        <p:spPr>
          <a:xfrm>
            <a:off x="654799" y="11604259"/>
            <a:ext cx="1147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define an atom, element, compound and mixture.</a:t>
            </a:r>
          </a:p>
        </p:txBody>
      </p: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0EA66764-5B5D-44B8-9563-1E2D17C37634}"/>
              </a:ext>
            </a:extLst>
          </p:cNvPr>
          <p:cNvCxnSpPr>
            <a:cxnSpLocks/>
          </p:cNvCxnSpPr>
          <p:nvPr/>
        </p:nvCxnSpPr>
        <p:spPr>
          <a:xfrm>
            <a:off x="1497443" y="11927237"/>
            <a:ext cx="235874" cy="55703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" name="Graphic 234" descr="Flask">
            <a:extLst>
              <a:ext uri="{FF2B5EF4-FFF2-40B4-BE49-F238E27FC236}">
                <a16:creationId xmlns:a16="http://schemas.microsoft.com/office/drawing/2014/main" id="{FA1DD392-4703-4319-8621-899CC9DFA25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81594" y="12182279"/>
            <a:ext cx="236165" cy="23616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717CDD0-052A-46F9-AC6E-399B2849E459}"/>
              </a:ext>
            </a:extLst>
          </p:cNvPr>
          <p:cNvSpPr txBox="1"/>
          <p:nvPr/>
        </p:nvSpPr>
        <p:spPr>
          <a:xfrm>
            <a:off x="1706206" y="11454604"/>
            <a:ext cx="11808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draw particle diagrams to represent atoms, elements, compounds and mixtures.</a:t>
            </a:r>
          </a:p>
        </p:txBody>
      </p:sp>
      <p:pic>
        <p:nvPicPr>
          <p:cNvPr id="238" name="Graphic 237" descr="Flask">
            <a:extLst>
              <a:ext uri="{FF2B5EF4-FFF2-40B4-BE49-F238E27FC236}">
                <a16:creationId xmlns:a16="http://schemas.microsoft.com/office/drawing/2014/main" id="{684E358B-E521-49D5-9FB7-1980F0A867E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44828" y="12125755"/>
            <a:ext cx="236165" cy="236165"/>
          </a:xfrm>
          <a:prstGeom prst="rect">
            <a:avLst/>
          </a:prstGeom>
        </p:spPr>
      </p:pic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A509CD94-93A9-4D40-9AC1-0D88C164E363}"/>
              </a:ext>
            </a:extLst>
          </p:cNvPr>
          <p:cNvCxnSpPr>
            <a:cxnSpLocks/>
          </p:cNvCxnSpPr>
          <p:nvPr/>
        </p:nvCxnSpPr>
        <p:spPr>
          <a:xfrm>
            <a:off x="2299288" y="12042191"/>
            <a:ext cx="9285" cy="42481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10D615D4-BCC9-4269-B5A1-12149AC6CA4C}"/>
              </a:ext>
            </a:extLst>
          </p:cNvPr>
          <p:cNvSpPr txBox="1"/>
          <p:nvPr/>
        </p:nvSpPr>
        <p:spPr>
          <a:xfrm>
            <a:off x="2781925" y="11305577"/>
            <a:ext cx="1261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how the periodic table is arranged and use it to describe the physical and chemical properties of different elements </a:t>
            </a:r>
          </a:p>
        </p:txBody>
      </p:sp>
      <p:pic>
        <p:nvPicPr>
          <p:cNvPr id="239" name="Graphic 238" descr="Flask">
            <a:extLst>
              <a:ext uri="{FF2B5EF4-FFF2-40B4-BE49-F238E27FC236}">
                <a16:creationId xmlns:a16="http://schemas.microsoft.com/office/drawing/2014/main" id="{D091ECCA-DE8D-4141-A062-E88A6B90546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034239" y="12151303"/>
            <a:ext cx="236165" cy="23616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8914A4AD-EA8A-42B4-8195-EAE197DBB49F}"/>
              </a:ext>
            </a:extLst>
          </p:cNvPr>
          <p:cNvSpPr txBox="1"/>
          <p:nvPr/>
        </p:nvSpPr>
        <p:spPr>
          <a:xfrm>
            <a:off x="6772075" y="10936380"/>
            <a:ext cx="1292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represent chemical reactions using formulae and equations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A801EC4-2C13-4820-892B-BFD236ED5CD3}"/>
              </a:ext>
            </a:extLst>
          </p:cNvPr>
          <p:cNvSpPr txBox="1"/>
          <p:nvPr/>
        </p:nvSpPr>
        <p:spPr>
          <a:xfrm>
            <a:off x="6856577" y="11499028"/>
            <a:ext cx="1210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reactants and products of a range of different chemical reactions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3CB7784-4295-459C-A868-846EC39835B6}"/>
              </a:ext>
            </a:extLst>
          </p:cNvPr>
          <p:cNvSpPr txBox="1"/>
          <p:nvPr/>
        </p:nvSpPr>
        <p:spPr>
          <a:xfrm>
            <a:off x="7128138" y="10402536"/>
            <a:ext cx="950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apply the principle of conservation of mass</a:t>
            </a:r>
          </a:p>
        </p:txBody>
      </p:sp>
      <p:pic>
        <p:nvPicPr>
          <p:cNvPr id="240" name="Graphic 239" descr="Flask">
            <a:extLst>
              <a:ext uri="{FF2B5EF4-FFF2-40B4-BE49-F238E27FC236}">
                <a16:creationId xmlns:a16="http://schemas.microsoft.com/office/drawing/2014/main" id="{9EB1317D-1B92-4ADD-873D-67280D70AA6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922994" y="10539859"/>
            <a:ext cx="236165" cy="236165"/>
          </a:xfrm>
          <a:prstGeom prst="rect">
            <a:avLst/>
          </a:prstGeom>
        </p:spPr>
      </p:pic>
      <p:pic>
        <p:nvPicPr>
          <p:cNvPr id="242" name="Graphic 241" descr="Flask">
            <a:extLst>
              <a:ext uri="{FF2B5EF4-FFF2-40B4-BE49-F238E27FC236}">
                <a16:creationId xmlns:a16="http://schemas.microsoft.com/office/drawing/2014/main" id="{BAF26ADC-06DA-4FE9-850B-A7AE220AC2C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940647" y="11804369"/>
            <a:ext cx="236165" cy="236165"/>
          </a:xfrm>
          <a:prstGeom prst="rect">
            <a:avLst/>
          </a:prstGeom>
        </p:spPr>
      </p:pic>
      <p:pic>
        <p:nvPicPr>
          <p:cNvPr id="245" name="Graphic 244" descr="Flask">
            <a:extLst>
              <a:ext uri="{FF2B5EF4-FFF2-40B4-BE49-F238E27FC236}">
                <a16:creationId xmlns:a16="http://schemas.microsoft.com/office/drawing/2014/main" id="{54F61942-4B22-48A0-96C1-36EC3819209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052836" y="11204611"/>
            <a:ext cx="236165" cy="236165"/>
          </a:xfrm>
          <a:prstGeom prst="rect">
            <a:avLst/>
          </a:prstGeom>
        </p:spPr>
      </p:pic>
      <p:pic>
        <p:nvPicPr>
          <p:cNvPr id="246" name="Graphic 245" descr="DNA">
            <a:extLst>
              <a:ext uri="{FF2B5EF4-FFF2-40B4-BE49-F238E27FC236}">
                <a16:creationId xmlns:a16="http://schemas.microsoft.com/office/drawing/2014/main" id="{0EAFD5A6-AA46-4280-A112-57E252554AE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84441" y="12155440"/>
            <a:ext cx="233778" cy="23377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C3380B0-FFC9-43C0-B893-5137FD33C8E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81413" y="628069"/>
            <a:ext cx="295999" cy="22380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108A584-4490-4F99-9E04-42247F0D14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49491" y="1003696"/>
            <a:ext cx="159638" cy="23173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8DD4DBC-B1BA-476F-8E02-27206454884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481413" y="1394260"/>
            <a:ext cx="224783" cy="230858"/>
          </a:xfrm>
          <a:prstGeom prst="rect">
            <a:avLst/>
          </a:prstGeom>
        </p:spPr>
      </p:pic>
      <p:sp>
        <p:nvSpPr>
          <p:cNvPr id="241" name="TextBox 240">
            <a:extLst>
              <a:ext uri="{FF2B5EF4-FFF2-40B4-BE49-F238E27FC236}">
                <a16:creationId xmlns:a16="http://schemas.microsoft.com/office/drawing/2014/main" id="{686CE8FB-E6EF-4194-AB29-95E17959483F}"/>
              </a:ext>
            </a:extLst>
          </p:cNvPr>
          <p:cNvSpPr txBox="1"/>
          <p:nvPr/>
        </p:nvSpPr>
        <p:spPr>
          <a:xfrm>
            <a:off x="3884044" y="667606"/>
            <a:ext cx="15201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Risk Assessment</a:t>
            </a:r>
          </a:p>
          <a:p>
            <a:endParaRPr lang="en-GB" sz="800"/>
          </a:p>
          <a:p>
            <a:endParaRPr lang="en-GB" sz="800"/>
          </a:p>
          <a:p>
            <a:r>
              <a:rPr lang="en-GB" sz="800"/>
              <a:t>Planning</a:t>
            </a:r>
          </a:p>
          <a:p>
            <a:endParaRPr lang="en-GB" sz="800"/>
          </a:p>
          <a:p>
            <a:endParaRPr lang="en-GB" sz="800"/>
          </a:p>
          <a:p>
            <a:r>
              <a:rPr lang="en-GB" sz="800"/>
              <a:t>Presenting Data</a:t>
            </a:r>
          </a:p>
          <a:p>
            <a:endParaRPr lang="en-GB" sz="800"/>
          </a:p>
          <a:p>
            <a:endParaRPr lang="en-GB" sz="800"/>
          </a:p>
          <a:p>
            <a:r>
              <a:rPr lang="en-GB" sz="800"/>
              <a:t>Variables</a:t>
            </a:r>
          </a:p>
          <a:p>
            <a:endParaRPr lang="en-GB" sz="800"/>
          </a:p>
          <a:p>
            <a:endParaRPr lang="en-GB" sz="800"/>
          </a:p>
          <a:p>
            <a:r>
              <a:rPr lang="en-GB" sz="800"/>
              <a:t>Precise and Reliable Data</a:t>
            </a:r>
          </a:p>
          <a:p>
            <a:endParaRPr lang="en-GB" sz="800"/>
          </a:p>
          <a:p>
            <a:endParaRPr lang="en-GB" sz="800"/>
          </a:p>
          <a:p>
            <a:endParaRPr lang="en-GB" sz="8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26E725-0B1A-4962-90E6-9E1FF995A2AE}"/>
              </a:ext>
            </a:extLst>
          </p:cNvPr>
          <p:cNvSpPr txBox="1"/>
          <p:nvPr/>
        </p:nvSpPr>
        <p:spPr>
          <a:xfrm>
            <a:off x="6379447" y="672627"/>
            <a:ext cx="192982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Presenting Views</a:t>
            </a:r>
          </a:p>
          <a:p>
            <a:endParaRPr lang="en-GB" sz="800"/>
          </a:p>
          <a:p>
            <a:endParaRPr lang="en-GB" sz="800"/>
          </a:p>
          <a:p>
            <a:r>
              <a:rPr lang="en-GB" sz="800"/>
              <a:t>Errors and Anomalies</a:t>
            </a:r>
          </a:p>
          <a:p>
            <a:endParaRPr lang="en-GB" sz="800"/>
          </a:p>
          <a:p>
            <a:endParaRPr lang="en-GB" sz="800"/>
          </a:p>
          <a:p>
            <a:r>
              <a:rPr lang="en-GB" sz="800"/>
              <a:t>Processing and Analysing Data</a:t>
            </a:r>
          </a:p>
          <a:p>
            <a:endParaRPr lang="en-GB" sz="800"/>
          </a:p>
          <a:p>
            <a:endParaRPr lang="en-GB" sz="800"/>
          </a:p>
          <a:p>
            <a:r>
              <a:rPr lang="en-GB" sz="800"/>
              <a:t>Evaluating Data</a:t>
            </a:r>
          </a:p>
          <a:p>
            <a:endParaRPr lang="en-GB" sz="800"/>
          </a:p>
          <a:p>
            <a:endParaRPr lang="en-GB" sz="800"/>
          </a:p>
          <a:p>
            <a:r>
              <a:rPr lang="en-GB" sz="800"/>
              <a:t>Evaluating Methods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2D72E561-6D68-4346-9C0B-08D4022EAE6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64980" y="1735150"/>
            <a:ext cx="237097" cy="230858"/>
          </a:xfrm>
          <a:prstGeom prst="rect">
            <a:avLst/>
          </a:prstGeom>
        </p:spPr>
      </p:pic>
      <p:pic>
        <p:nvPicPr>
          <p:cNvPr id="247" name="Picture 246">
            <a:extLst>
              <a:ext uri="{FF2B5EF4-FFF2-40B4-BE49-F238E27FC236}">
                <a16:creationId xmlns:a16="http://schemas.microsoft.com/office/drawing/2014/main" id="{99915FEF-26FA-4913-B0FB-BF515BF5BB9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73806" y="15044847"/>
            <a:ext cx="295999" cy="223804"/>
          </a:xfrm>
          <a:prstGeom prst="rect">
            <a:avLst/>
          </a:prstGeom>
        </p:spPr>
      </p:pic>
      <p:pic>
        <p:nvPicPr>
          <p:cNvPr id="248" name="Picture 247">
            <a:extLst>
              <a:ext uri="{FF2B5EF4-FFF2-40B4-BE49-F238E27FC236}">
                <a16:creationId xmlns:a16="http://schemas.microsoft.com/office/drawing/2014/main" id="{3C0899AD-F9F9-4B11-AAFA-853B2D8ED3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47749" y="15022072"/>
            <a:ext cx="295999" cy="223804"/>
          </a:xfrm>
          <a:prstGeom prst="rect">
            <a:avLst/>
          </a:prstGeom>
        </p:spPr>
      </p:pic>
      <p:pic>
        <p:nvPicPr>
          <p:cNvPr id="249" name="Picture 248">
            <a:extLst>
              <a:ext uri="{FF2B5EF4-FFF2-40B4-BE49-F238E27FC236}">
                <a16:creationId xmlns:a16="http://schemas.microsoft.com/office/drawing/2014/main" id="{19155C9B-CF19-4B00-BC55-77E853777F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90086" y="15058115"/>
            <a:ext cx="159638" cy="231733"/>
          </a:xfrm>
          <a:prstGeom prst="rect">
            <a:avLst/>
          </a:prstGeom>
        </p:spPr>
      </p:pic>
      <p:pic>
        <p:nvPicPr>
          <p:cNvPr id="250" name="Picture 249">
            <a:extLst>
              <a:ext uri="{FF2B5EF4-FFF2-40B4-BE49-F238E27FC236}">
                <a16:creationId xmlns:a16="http://schemas.microsoft.com/office/drawing/2014/main" id="{91C273DA-7522-4375-9D37-EB9DA6D44D2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41408" y="14727099"/>
            <a:ext cx="159638" cy="231733"/>
          </a:xfrm>
          <a:prstGeom prst="rect">
            <a:avLst/>
          </a:prstGeom>
        </p:spPr>
      </p:pic>
      <p:pic>
        <p:nvPicPr>
          <p:cNvPr id="251" name="Picture 250">
            <a:extLst>
              <a:ext uri="{FF2B5EF4-FFF2-40B4-BE49-F238E27FC236}">
                <a16:creationId xmlns:a16="http://schemas.microsoft.com/office/drawing/2014/main" id="{B65EFB8B-6511-404B-8491-8FC79DE8499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15603" y="13904596"/>
            <a:ext cx="224783" cy="230858"/>
          </a:xfrm>
          <a:prstGeom prst="rect">
            <a:avLst/>
          </a:prstGeom>
        </p:spPr>
      </p:pic>
      <p:pic>
        <p:nvPicPr>
          <p:cNvPr id="254" name="Picture 253">
            <a:extLst>
              <a:ext uri="{FF2B5EF4-FFF2-40B4-BE49-F238E27FC236}">
                <a16:creationId xmlns:a16="http://schemas.microsoft.com/office/drawing/2014/main" id="{C400A75F-524F-425F-8C56-A1A44A62A75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56039" y="13203467"/>
            <a:ext cx="224783" cy="230858"/>
          </a:xfrm>
          <a:prstGeom prst="rect">
            <a:avLst/>
          </a:prstGeom>
        </p:spPr>
      </p:pic>
      <p:pic>
        <p:nvPicPr>
          <p:cNvPr id="256" name="Picture 255">
            <a:extLst>
              <a:ext uri="{FF2B5EF4-FFF2-40B4-BE49-F238E27FC236}">
                <a16:creationId xmlns:a16="http://schemas.microsoft.com/office/drawing/2014/main" id="{D8CEFDAD-9581-49B4-AC9A-4AD2C7FD48E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091257" y="10938942"/>
            <a:ext cx="199985" cy="194723"/>
          </a:xfrm>
          <a:prstGeom prst="rect">
            <a:avLst/>
          </a:prstGeom>
        </p:spPr>
      </p:pic>
      <p:pic>
        <p:nvPicPr>
          <p:cNvPr id="258" name="Picture 257">
            <a:extLst>
              <a:ext uri="{FF2B5EF4-FFF2-40B4-BE49-F238E27FC236}">
                <a16:creationId xmlns:a16="http://schemas.microsoft.com/office/drawing/2014/main" id="{0EBCA865-E95A-4BE0-9409-DD74F72DF28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44781" y="13684908"/>
            <a:ext cx="199985" cy="19472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6F8C2764-A46B-4E56-BDF2-7EA5F5B231B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898" y="13213065"/>
            <a:ext cx="259691" cy="259691"/>
          </a:xfrm>
          <a:prstGeom prst="rect">
            <a:avLst/>
          </a:prstGeom>
        </p:spPr>
      </p:pic>
      <p:pic>
        <p:nvPicPr>
          <p:cNvPr id="261" name="Picture 260">
            <a:extLst>
              <a:ext uri="{FF2B5EF4-FFF2-40B4-BE49-F238E27FC236}">
                <a16:creationId xmlns:a16="http://schemas.microsoft.com/office/drawing/2014/main" id="{E40F5FFA-FAD1-42FF-AAF3-DC8AD44B5B7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83809" y="9196924"/>
            <a:ext cx="259691" cy="259691"/>
          </a:xfrm>
          <a:prstGeom prst="rect">
            <a:avLst/>
          </a:prstGeom>
        </p:spPr>
      </p:pic>
      <p:pic>
        <p:nvPicPr>
          <p:cNvPr id="263" name="Picture 262">
            <a:extLst>
              <a:ext uri="{FF2B5EF4-FFF2-40B4-BE49-F238E27FC236}">
                <a16:creationId xmlns:a16="http://schemas.microsoft.com/office/drawing/2014/main" id="{CB98F43E-97BC-4273-991D-835097E8BF1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453682" y="2121287"/>
            <a:ext cx="259691" cy="259691"/>
          </a:xfrm>
          <a:prstGeom prst="rect">
            <a:avLst/>
          </a:prstGeom>
        </p:spPr>
      </p:pic>
      <p:sp>
        <p:nvSpPr>
          <p:cNvPr id="264" name="TextBox 263">
            <a:extLst>
              <a:ext uri="{FF2B5EF4-FFF2-40B4-BE49-F238E27FC236}">
                <a16:creationId xmlns:a16="http://schemas.microsoft.com/office/drawing/2014/main" id="{2B9E2079-DA61-4208-86E6-42E876AA23D5}"/>
              </a:ext>
            </a:extLst>
          </p:cNvPr>
          <p:cNvSpPr txBox="1"/>
          <p:nvPr/>
        </p:nvSpPr>
        <p:spPr>
          <a:xfrm>
            <a:off x="5606576" y="13487753"/>
            <a:ext cx="786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 can convert between units</a:t>
            </a:r>
          </a:p>
        </p:txBody>
      </p:sp>
      <p:pic>
        <p:nvPicPr>
          <p:cNvPr id="265" name="Picture 264">
            <a:extLst>
              <a:ext uri="{FF2B5EF4-FFF2-40B4-BE49-F238E27FC236}">
                <a16:creationId xmlns:a16="http://schemas.microsoft.com/office/drawing/2014/main" id="{50A3E679-6988-4D0F-A316-DF723E84A8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2992" y="13223418"/>
            <a:ext cx="232454" cy="232454"/>
          </a:xfrm>
          <a:prstGeom prst="rect">
            <a:avLst/>
          </a:prstGeom>
        </p:spPr>
      </p:pic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8AF359F5-90E1-47C2-A5D0-A8F50F9BE55F}"/>
              </a:ext>
            </a:extLst>
          </p:cNvPr>
          <p:cNvCxnSpPr>
            <a:cxnSpLocks/>
          </p:cNvCxnSpPr>
          <p:nvPr/>
        </p:nvCxnSpPr>
        <p:spPr>
          <a:xfrm flipV="1">
            <a:off x="5863824" y="12958897"/>
            <a:ext cx="0" cy="45174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D908909F-00DB-4D76-8400-3BA569835265}"/>
              </a:ext>
            </a:extLst>
          </p:cNvPr>
          <p:cNvSpPr txBox="1"/>
          <p:nvPr/>
        </p:nvSpPr>
        <p:spPr>
          <a:xfrm>
            <a:off x="4062773" y="11525886"/>
            <a:ext cx="915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label the structures in animal and plant cells</a:t>
            </a:r>
          </a:p>
        </p:txBody>
      </p:sp>
      <p:pic>
        <p:nvPicPr>
          <p:cNvPr id="266" name="Graphic 265" descr="DNA">
            <a:extLst>
              <a:ext uri="{FF2B5EF4-FFF2-40B4-BE49-F238E27FC236}">
                <a16:creationId xmlns:a16="http://schemas.microsoft.com/office/drawing/2014/main" id="{06DB041F-AA6A-4E9C-9C79-70218FE10F3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206219" y="12168885"/>
            <a:ext cx="233778" cy="233778"/>
          </a:xfrm>
          <a:prstGeom prst="rect">
            <a:avLst/>
          </a:prstGeom>
        </p:spPr>
      </p:pic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80EDB21F-49F2-8A48-A076-3C80C1768E5C}"/>
              </a:ext>
            </a:extLst>
          </p:cNvPr>
          <p:cNvCxnSpPr>
            <a:cxnSpLocks/>
          </p:cNvCxnSpPr>
          <p:nvPr/>
        </p:nvCxnSpPr>
        <p:spPr>
          <a:xfrm>
            <a:off x="4427948" y="11990361"/>
            <a:ext cx="8620" cy="4717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CABC6D9-CD91-4645-B6D0-337E6A934B0C}"/>
              </a:ext>
            </a:extLst>
          </p:cNvPr>
          <p:cNvSpPr txBox="1"/>
          <p:nvPr/>
        </p:nvSpPr>
        <p:spPr>
          <a:xfrm>
            <a:off x="4890871" y="11600557"/>
            <a:ext cx="878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the structure of specialised cells</a:t>
            </a: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6494438B-D8AB-FB47-8562-63B4470550F6}"/>
              </a:ext>
            </a:extLst>
          </p:cNvPr>
          <p:cNvCxnSpPr>
            <a:cxnSpLocks/>
          </p:cNvCxnSpPr>
          <p:nvPr/>
        </p:nvCxnSpPr>
        <p:spPr>
          <a:xfrm flipH="1">
            <a:off x="5120608" y="12031395"/>
            <a:ext cx="10195" cy="44802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7" name="Graphic 266" descr="DNA">
            <a:extLst>
              <a:ext uri="{FF2B5EF4-FFF2-40B4-BE49-F238E27FC236}">
                <a16:creationId xmlns:a16="http://schemas.microsoft.com/office/drawing/2014/main" id="{837A268E-C724-4B1B-9487-587581A1A5A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128381" y="12167718"/>
            <a:ext cx="233778" cy="233778"/>
          </a:xfrm>
          <a:prstGeom prst="rect">
            <a:avLst/>
          </a:prstGeom>
        </p:spPr>
      </p:pic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4F33EE74-4E42-4B83-BFD0-662AEA4CE183}"/>
              </a:ext>
            </a:extLst>
          </p:cNvPr>
          <p:cNvCxnSpPr>
            <a:cxnSpLocks/>
          </p:cNvCxnSpPr>
          <p:nvPr/>
        </p:nvCxnSpPr>
        <p:spPr>
          <a:xfrm flipH="1">
            <a:off x="5890648" y="12086962"/>
            <a:ext cx="22927" cy="37659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AD5985E2-ED23-476E-AAC1-55BDE668EA5A}"/>
              </a:ext>
            </a:extLst>
          </p:cNvPr>
          <p:cNvSpPr txBox="1"/>
          <p:nvPr/>
        </p:nvSpPr>
        <p:spPr>
          <a:xfrm>
            <a:off x="5745402" y="11660394"/>
            <a:ext cx="1354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organisation of a multicellular organism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4A157CE-F72C-42C4-9CE2-9ACA0D5DEC26}"/>
              </a:ext>
            </a:extLst>
          </p:cNvPr>
          <p:cNvSpPr txBox="1"/>
          <p:nvPr/>
        </p:nvSpPr>
        <p:spPr>
          <a:xfrm>
            <a:off x="5216581" y="10565591"/>
            <a:ext cx="777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define respiration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71B5DE7-E3DE-492A-A9F8-9373FF3823D7}"/>
              </a:ext>
            </a:extLst>
          </p:cNvPr>
          <p:cNvSpPr txBox="1"/>
          <p:nvPr/>
        </p:nvSpPr>
        <p:spPr>
          <a:xfrm>
            <a:off x="4469559" y="10599204"/>
            <a:ext cx="803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how the structure of the respiratory system links to its function</a:t>
            </a:r>
          </a:p>
        </p:txBody>
      </p: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A036CF56-FD65-AC46-8535-F4DEAA002A2E}"/>
              </a:ext>
            </a:extLst>
          </p:cNvPr>
          <p:cNvCxnSpPr>
            <a:cxnSpLocks/>
          </p:cNvCxnSpPr>
          <p:nvPr/>
        </p:nvCxnSpPr>
        <p:spPr>
          <a:xfrm flipV="1">
            <a:off x="4670955" y="10200924"/>
            <a:ext cx="6709" cy="38892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9" name="Graphic 268" descr="DNA">
            <a:extLst>
              <a:ext uri="{FF2B5EF4-FFF2-40B4-BE49-F238E27FC236}">
                <a16:creationId xmlns:a16="http://schemas.microsoft.com/office/drawing/2014/main" id="{E8E208EF-D40C-4EC4-ACB5-57A3CB5C634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669236" y="10269891"/>
            <a:ext cx="233778" cy="233778"/>
          </a:xfrm>
          <a:prstGeom prst="rect">
            <a:avLst/>
          </a:prstGeom>
        </p:spPr>
      </p:pic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D313EF1E-25A3-B24E-ABB4-D1A2267DBC5E}"/>
              </a:ext>
            </a:extLst>
          </p:cNvPr>
          <p:cNvCxnSpPr>
            <a:cxnSpLocks/>
          </p:cNvCxnSpPr>
          <p:nvPr/>
        </p:nvCxnSpPr>
        <p:spPr>
          <a:xfrm flipH="1" flipV="1">
            <a:off x="5066813" y="10186791"/>
            <a:ext cx="232675" cy="42057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0" name="Graphic 269" descr="DNA">
            <a:extLst>
              <a:ext uri="{FF2B5EF4-FFF2-40B4-BE49-F238E27FC236}">
                <a16:creationId xmlns:a16="http://schemas.microsoft.com/office/drawing/2014/main" id="{17742A54-6873-4D6D-8A66-127DDF1F88F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202644" y="10268177"/>
            <a:ext cx="233778" cy="23377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59AF618-E64B-4ED3-A61B-F680104D6A72}"/>
              </a:ext>
            </a:extLst>
          </p:cNvPr>
          <p:cNvSpPr txBox="1"/>
          <p:nvPr/>
        </p:nvSpPr>
        <p:spPr>
          <a:xfrm>
            <a:off x="6276807" y="10494767"/>
            <a:ext cx="1132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recall the equation for photosynthesis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7C25B6A-E2B1-4BD9-81C1-8D00ABC60012}"/>
              </a:ext>
            </a:extLst>
          </p:cNvPr>
          <p:cNvSpPr txBox="1"/>
          <p:nvPr/>
        </p:nvSpPr>
        <p:spPr>
          <a:xfrm>
            <a:off x="5579717" y="10914415"/>
            <a:ext cx="1183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how parts of a plant are adapted for photosynthesis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FE9D54AC-9B1E-440A-971F-5D9DD991C561}"/>
              </a:ext>
            </a:extLst>
          </p:cNvPr>
          <p:cNvCxnSpPr>
            <a:cxnSpLocks/>
          </p:cNvCxnSpPr>
          <p:nvPr/>
        </p:nvCxnSpPr>
        <p:spPr>
          <a:xfrm flipV="1">
            <a:off x="7796268" y="10461142"/>
            <a:ext cx="347708" cy="19538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0" name="Graphic 209" descr="DNA">
            <a:extLst>
              <a:ext uri="{FF2B5EF4-FFF2-40B4-BE49-F238E27FC236}">
                <a16:creationId xmlns:a16="http://schemas.microsoft.com/office/drawing/2014/main" id="{0A392127-08DC-4097-9D4B-920E74BF80E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502093" y="6310710"/>
            <a:ext cx="248644" cy="233778"/>
          </a:xfrm>
          <a:prstGeom prst="rect">
            <a:avLst/>
          </a:prstGeom>
        </p:spPr>
      </p:pic>
      <p:pic>
        <p:nvPicPr>
          <p:cNvPr id="214" name="Graphic 213" descr="DNA">
            <a:extLst>
              <a:ext uri="{FF2B5EF4-FFF2-40B4-BE49-F238E27FC236}">
                <a16:creationId xmlns:a16="http://schemas.microsoft.com/office/drawing/2014/main" id="{BF36A390-B248-4E54-8180-7B2DA02D966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05416" y="10269891"/>
            <a:ext cx="233778" cy="233778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9319E410-BB7D-4BCE-9AB2-6CE7F64281F8}"/>
              </a:ext>
            </a:extLst>
          </p:cNvPr>
          <p:cNvSpPr txBox="1"/>
          <p:nvPr/>
        </p:nvSpPr>
        <p:spPr>
          <a:xfrm>
            <a:off x="7295048" y="5560909"/>
            <a:ext cx="1257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interdependence of organisms in an ecosystem</a:t>
            </a:r>
          </a:p>
        </p:txBody>
      </p:sp>
      <p:pic>
        <p:nvPicPr>
          <p:cNvPr id="234" name="Graphic 233" descr="DNA">
            <a:extLst>
              <a:ext uri="{FF2B5EF4-FFF2-40B4-BE49-F238E27FC236}">
                <a16:creationId xmlns:a16="http://schemas.microsoft.com/office/drawing/2014/main" id="{760560B3-F56F-49C4-9EBB-9195DB38CF6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217320" y="10255055"/>
            <a:ext cx="233778" cy="233778"/>
          </a:xfrm>
          <a:prstGeom prst="rect">
            <a:avLst/>
          </a:prstGeom>
        </p:spPr>
      </p:pic>
      <p:pic>
        <p:nvPicPr>
          <p:cNvPr id="253" name="Graphic 252" descr="DNA">
            <a:extLst>
              <a:ext uri="{FF2B5EF4-FFF2-40B4-BE49-F238E27FC236}">
                <a16:creationId xmlns:a16="http://schemas.microsoft.com/office/drawing/2014/main" id="{CACA35F6-0156-4C55-ABC5-3836E521562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910198" y="4743552"/>
            <a:ext cx="233778" cy="233778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11D6AA03-AD97-47D1-92A5-3FA3E1A87255}"/>
              </a:ext>
            </a:extLst>
          </p:cNvPr>
          <p:cNvSpPr txBox="1"/>
          <p:nvPr/>
        </p:nvSpPr>
        <p:spPr>
          <a:xfrm>
            <a:off x="6522117" y="5146373"/>
            <a:ext cx="1053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how organisms affect and are affected by their environment</a:t>
            </a:r>
          </a:p>
        </p:txBody>
      </p:sp>
      <p:pic>
        <p:nvPicPr>
          <p:cNvPr id="255" name="Graphic 254" descr="DNA">
            <a:extLst>
              <a:ext uri="{FF2B5EF4-FFF2-40B4-BE49-F238E27FC236}">
                <a16:creationId xmlns:a16="http://schemas.microsoft.com/office/drawing/2014/main" id="{8140DE4A-CF1C-46A8-8227-EA3E5B1913E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33366" y="5172601"/>
            <a:ext cx="233778" cy="233778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DC4A223A-E376-4EBA-8CFC-015CEBFF76AF}"/>
              </a:ext>
            </a:extLst>
          </p:cNvPr>
          <p:cNvSpPr txBox="1"/>
          <p:nvPr/>
        </p:nvSpPr>
        <p:spPr>
          <a:xfrm>
            <a:off x="7171644" y="4551467"/>
            <a:ext cx="978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the importance of maintaining biodiversity</a:t>
            </a:r>
          </a:p>
        </p:txBody>
      </p: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F0DB1821-7B89-4D55-900E-62CBD8D9AEAE}"/>
              </a:ext>
            </a:extLst>
          </p:cNvPr>
          <p:cNvCxnSpPr>
            <a:cxnSpLocks/>
          </p:cNvCxnSpPr>
          <p:nvPr/>
        </p:nvCxnSpPr>
        <p:spPr>
          <a:xfrm flipV="1">
            <a:off x="6147166" y="10190378"/>
            <a:ext cx="62902" cy="71211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1" name="Graphic 270" descr="DNA">
            <a:extLst>
              <a:ext uri="{FF2B5EF4-FFF2-40B4-BE49-F238E27FC236}">
                <a16:creationId xmlns:a16="http://schemas.microsoft.com/office/drawing/2014/main" id="{ED8E870F-D726-4DFE-8654-4FE43300214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844980" y="6137640"/>
            <a:ext cx="233778" cy="233778"/>
          </a:xfrm>
          <a:prstGeom prst="rect">
            <a:avLst/>
          </a:prstGeom>
        </p:spPr>
      </p:pic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78B7882E-1BB4-441A-ACEC-50905171D11A}"/>
              </a:ext>
            </a:extLst>
          </p:cNvPr>
          <p:cNvCxnSpPr>
            <a:cxnSpLocks/>
          </p:cNvCxnSpPr>
          <p:nvPr/>
        </p:nvCxnSpPr>
        <p:spPr>
          <a:xfrm>
            <a:off x="933278" y="6450533"/>
            <a:ext cx="258923" cy="48002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9AD2E897-82AB-44D4-8924-C9CE6B43A1D6}"/>
              </a:ext>
            </a:extLst>
          </p:cNvPr>
          <p:cNvCxnSpPr>
            <a:cxnSpLocks/>
          </p:cNvCxnSpPr>
          <p:nvPr/>
        </p:nvCxnSpPr>
        <p:spPr>
          <a:xfrm flipV="1">
            <a:off x="2378454" y="10199303"/>
            <a:ext cx="532876" cy="48363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04501A35-4A37-41CA-BBAC-A0A4465AFBD1}"/>
              </a:ext>
            </a:extLst>
          </p:cNvPr>
          <p:cNvCxnSpPr>
            <a:cxnSpLocks/>
          </p:cNvCxnSpPr>
          <p:nvPr/>
        </p:nvCxnSpPr>
        <p:spPr>
          <a:xfrm flipV="1">
            <a:off x="3373650" y="10191153"/>
            <a:ext cx="206816" cy="33647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389AE230-2846-4561-BEC3-22D2DFF0F87F}"/>
              </a:ext>
            </a:extLst>
          </p:cNvPr>
          <p:cNvCxnSpPr>
            <a:cxnSpLocks/>
            <a:stCxn id="80" idx="0"/>
          </p:cNvCxnSpPr>
          <p:nvPr/>
        </p:nvCxnSpPr>
        <p:spPr>
          <a:xfrm flipV="1">
            <a:off x="4072719" y="10191153"/>
            <a:ext cx="2108" cy="28340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TextBox 280">
            <a:extLst>
              <a:ext uri="{FF2B5EF4-FFF2-40B4-BE49-F238E27FC236}">
                <a16:creationId xmlns:a16="http://schemas.microsoft.com/office/drawing/2014/main" id="{2B1B27E4-36CE-4C5D-86DA-751D5C529D35}"/>
              </a:ext>
            </a:extLst>
          </p:cNvPr>
          <p:cNvSpPr txBox="1"/>
          <p:nvPr/>
        </p:nvSpPr>
        <p:spPr>
          <a:xfrm>
            <a:off x="2518456" y="10523902"/>
            <a:ext cx="1108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how the structure of the digestive  system links to its function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C226682-CCCC-4EEC-8E10-7960CD084312}"/>
              </a:ext>
            </a:extLst>
          </p:cNvPr>
          <p:cNvSpPr txBox="1"/>
          <p:nvPr/>
        </p:nvSpPr>
        <p:spPr>
          <a:xfrm>
            <a:off x="3636205" y="10474561"/>
            <a:ext cx="8730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recall the components of a healthy and consequences of diet imbalances</a:t>
            </a: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0A16AFB4-BEA6-4495-B37C-17C3D99AF16C}"/>
              </a:ext>
            </a:extLst>
          </p:cNvPr>
          <p:cNvSpPr txBox="1"/>
          <p:nvPr/>
        </p:nvSpPr>
        <p:spPr>
          <a:xfrm>
            <a:off x="1547557" y="10530322"/>
            <a:ext cx="1045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make links between diffusion, respiration and the respiratory and  digestive systems</a:t>
            </a:r>
          </a:p>
        </p:txBody>
      </p:sp>
      <p:pic>
        <p:nvPicPr>
          <p:cNvPr id="283" name="Graphic 282" descr="DNA">
            <a:extLst>
              <a:ext uri="{FF2B5EF4-FFF2-40B4-BE49-F238E27FC236}">
                <a16:creationId xmlns:a16="http://schemas.microsoft.com/office/drawing/2014/main" id="{43D2C637-D641-4530-9BCE-AF5063EDC8E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392637" y="10276313"/>
            <a:ext cx="233778" cy="233778"/>
          </a:xfrm>
          <a:prstGeom prst="rect">
            <a:avLst/>
          </a:prstGeom>
        </p:spPr>
      </p:pic>
      <p:pic>
        <p:nvPicPr>
          <p:cNvPr id="284" name="Graphic 283" descr="DNA">
            <a:extLst>
              <a:ext uri="{FF2B5EF4-FFF2-40B4-BE49-F238E27FC236}">
                <a16:creationId xmlns:a16="http://schemas.microsoft.com/office/drawing/2014/main" id="{0CA4FB96-A0E4-4A2E-83A1-CFF4A17B3C9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081013" y="10276474"/>
            <a:ext cx="233778" cy="233778"/>
          </a:xfrm>
          <a:prstGeom prst="rect">
            <a:avLst/>
          </a:prstGeom>
        </p:spPr>
      </p:pic>
      <p:pic>
        <p:nvPicPr>
          <p:cNvPr id="285" name="Graphic 284" descr="DNA">
            <a:extLst>
              <a:ext uri="{FF2B5EF4-FFF2-40B4-BE49-F238E27FC236}">
                <a16:creationId xmlns:a16="http://schemas.microsoft.com/office/drawing/2014/main" id="{43807F38-4145-4B57-A572-1695916A010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122408" y="10293969"/>
            <a:ext cx="233778" cy="23377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111BFA2-A073-436B-B0E4-3ABD6F3D0259}"/>
              </a:ext>
            </a:extLst>
          </p:cNvPr>
          <p:cNvSpPr txBox="1"/>
          <p:nvPr/>
        </p:nvSpPr>
        <p:spPr>
          <a:xfrm>
            <a:off x="877996" y="10672278"/>
            <a:ext cx="728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structure of the Earth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55CB03-DA77-48B8-A180-0A2B3ED88966}"/>
              </a:ext>
            </a:extLst>
          </p:cNvPr>
          <p:cNvSpPr txBox="1"/>
          <p:nvPr/>
        </p:nvSpPr>
        <p:spPr>
          <a:xfrm>
            <a:off x="-109307" y="10939490"/>
            <a:ext cx="1002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the formation and properties of the three types of rock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DD6CFF-CA7D-46FD-8C39-B17885B988EB}"/>
              </a:ext>
            </a:extLst>
          </p:cNvPr>
          <p:cNvSpPr txBox="1"/>
          <p:nvPr/>
        </p:nvSpPr>
        <p:spPr>
          <a:xfrm>
            <a:off x="-164195" y="10423752"/>
            <a:ext cx="1099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force of gravity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3B3C5FB-19F9-4940-AA4E-7DDA9241D1AF}"/>
              </a:ext>
            </a:extLst>
          </p:cNvPr>
          <p:cNvSpPr txBox="1"/>
          <p:nvPr/>
        </p:nvSpPr>
        <p:spPr>
          <a:xfrm>
            <a:off x="-207898" y="8901590"/>
            <a:ext cx="6622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why difference places on the Earth experience different seasons and day length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25042F-3753-4502-BF8F-7342E51FA900}"/>
              </a:ext>
            </a:extLst>
          </p:cNvPr>
          <p:cNvSpPr txBox="1"/>
          <p:nvPr/>
        </p:nvSpPr>
        <p:spPr>
          <a:xfrm>
            <a:off x="-299834" y="8126236"/>
            <a:ext cx="9465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the relevance of the solar system in our galaxy and the Universe</a:t>
            </a:r>
          </a:p>
        </p:txBody>
      </p: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7D6FD9D7-14C2-BE48-995B-3076BE197D85}"/>
              </a:ext>
            </a:extLst>
          </p:cNvPr>
          <p:cNvCxnSpPr>
            <a:cxnSpLocks/>
          </p:cNvCxnSpPr>
          <p:nvPr/>
        </p:nvCxnSpPr>
        <p:spPr>
          <a:xfrm flipV="1">
            <a:off x="1231220" y="10031001"/>
            <a:ext cx="198139" cy="79120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B063178E-D425-084A-B3E1-D1E2E5715874}"/>
              </a:ext>
            </a:extLst>
          </p:cNvPr>
          <p:cNvCxnSpPr>
            <a:cxnSpLocks/>
          </p:cNvCxnSpPr>
          <p:nvPr/>
        </p:nvCxnSpPr>
        <p:spPr>
          <a:xfrm flipV="1">
            <a:off x="666935" y="9861379"/>
            <a:ext cx="522521" cy="108409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46C5341A-4DAB-485B-8A32-B64AA66832C9}"/>
              </a:ext>
            </a:extLst>
          </p:cNvPr>
          <p:cNvCxnSpPr>
            <a:cxnSpLocks/>
            <a:stCxn id="38" idx="2"/>
          </p:cNvCxnSpPr>
          <p:nvPr/>
        </p:nvCxnSpPr>
        <p:spPr>
          <a:xfrm>
            <a:off x="173427" y="8834122"/>
            <a:ext cx="519979" cy="3456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B4E3D32C-4118-4C44-A82B-813DEDC8F5B7}"/>
              </a:ext>
            </a:extLst>
          </p:cNvPr>
          <p:cNvCxnSpPr>
            <a:cxnSpLocks/>
          </p:cNvCxnSpPr>
          <p:nvPr/>
        </p:nvCxnSpPr>
        <p:spPr>
          <a:xfrm flipV="1">
            <a:off x="373665" y="9365072"/>
            <a:ext cx="473437" cy="10478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3A34B7BB-3FAE-45AB-8F4B-6FEA0FF9C3AD}"/>
              </a:ext>
            </a:extLst>
          </p:cNvPr>
          <p:cNvCxnSpPr>
            <a:cxnSpLocks/>
            <a:stCxn id="23" idx="0"/>
          </p:cNvCxnSpPr>
          <p:nvPr/>
        </p:nvCxnSpPr>
        <p:spPr>
          <a:xfrm flipV="1">
            <a:off x="385368" y="9576573"/>
            <a:ext cx="579896" cy="84717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" name="Picture 285">
            <a:extLst>
              <a:ext uri="{FF2B5EF4-FFF2-40B4-BE49-F238E27FC236}">
                <a16:creationId xmlns:a16="http://schemas.microsoft.com/office/drawing/2014/main" id="{3941FFAF-B3CD-4050-B85C-702A1E3BA1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671" y="9436939"/>
            <a:ext cx="222072" cy="240078"/>
          </a:xfrm>
          <a:prstGeom prst="rect">
            <a:avLst/>
          </a:prstGeom>
        </p:spPr>
      </p:pic>
      <p:pic>
        <p:nvPicPr>
          <p:cNvPr id="287" name="Picture 286">
            <a:extLst>
              <a:ext uri="{FF2B5EF4-FFF2-40B4-BE49-F238E27FC236}">
                <a16:creationId xmlns:a16="http://schemas.microsoft.com/office/drawing/2014/main" id="{93CCCA42-F754-419F-BEAF-A4943F4C6D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7865" y="9808187"/>
            <a:ext cx="222072" cy="240078"/>
          </a:xfrm>
          <a:prstGeom prst="rect">
            <a:avLst/>
          </a:prstGeom>
        </p:spPr>
      </p:pic>
      <p:pic>
        <p:nvPicPr>
          <p:cNvPr id="288" name="Picture 287">
            <a:extLst>
              <a:ext uri="{FF2B5EF4-FFF2-40B4-BE49-F238E27FC236}">
                <a16:creationId xmlns:a16="http://schemas.microsoft.com/office/drawing/2014/main" id="{611047E8-050D-473C-8C75-15B7D6F7DB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3950" y="8911670"/>
            <a:ext cx="222072" cy="240078"/>
          </a:xfrm>
          <a:prstGeom prst="rect">
            <a:avLst/>
          </a:prstGeom>
        </p:spPr>
      </p:pic>
      <p:pic>
        <p:nvPicPr>
          <p:cNvPr id="289" name="Picture 288">
            <a:extLst>
              <a:ext uri="{FF2B5EF4-FFF2-40B4-BE49-F238E27FC236}">
                <a16:creationId xmlns:a16="http://schemas.microsoft.com/office/drawing/2014/main" id="{98DB79CE-18D8-4E6D-B11B-12251184F8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9699" y="10114700"/>
            <a:ext cx="222072" cy="240078"/>
          </a:xfrm>
          <a:prstGeom prst="rect">
            <a:avLst/>
          </a:prstGeom>
        </p:spPr>
      </p:pic>
      <p:pic>
        <p:nvPicPr>
          <p:cNvPr id="290" name="Picture 289">
            <a:extLst>
              <a:ext uri="{FF2B5EF4-FFF2-40B4-BE49-F238E27FC236}">
                <a16:creationId xmlns:a16="http://schemas.microsoft.com/office/drawing/2014/main" id="{67C4E76F-8846-44DB-AB18-310BD4DFC6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0910" y="10215090"/>
            <a:ext cx="222072" cy="240078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698A3657-CECE-4725-86EE-1362A789416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952346" y="1366380"/>
            <a:ext cx="214097" cy="243029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B03177F9-4AC7-443B-A6A1-DDCD036CC04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flipH="1">
            <a:off x="5914338" y="1022801"/>
            <a:ext cx="278665" cy="238856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CC257F75-9F29-4324-8462-6E4A37DB4310}"/>
              </a:ext>
            </a:extLst>
          </p:cNvPr>
          <p:cNvSpPr txBox="1"/>
          <p:nvPr/>
        </p:nvSpPr>
        <p:spPr>
          <a:xfrm>
            <a:off x="-206689" y="7331942"/>
            <a:ext cx="880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characteristics of sound and light waves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AD8C65F-6139-4CD0-AB39-B1FF78120761}"/>
              </a:ext>
            </a:extLst>
          </p:cNvPr>
          <p:cNvSpPr txBox="1"/>
          <p:nvPr/>
        </p:nvSpPr>
        <p:spPr>
          <a:xfrm>
            <a:off x="-287866" y="6169292"/>
            <a:ext cx="8629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how sound and light waves travel and how they are transmitted and absorbed by materials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2E23BB8-1D1D-4AD0-9D81-52833667F843}"/>
              </a:ext>
            </a:extLst>
          </p:cNvPr>
          <p:cNvSpPr txBox="1"/>
          <p:nvPr/>
        </p:nvSpPr>
        <p:spPr>
          <a:xfrm flipH="1">
            <a:off x="483958" y="6011457"/>
            <a:ext cx="906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compare the properties of sound and light waves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3FF1ECC-9036-4C50-B69F-A4AB10E5A1AD}"/>
              </a:ext>
            </a:extLst>
          </p:cNvPr>
          <p:cNvSpPr txBox="1"/>
          <p:nvPr/>
        </p:nvSpPr>
        <p:spPr>
          <a:xfrm>
            <a:off x="-149700" y="5637452"/>
            <a:ext cx="1839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use ray diagrams to explain how light rays are reflected and refracted </a:t>
            </a:r>
          </a:p>
        </p:txBody>
      </p:sp>
      <p:pic>
        <p:nvPicPr>
          <p:cNvPr id="293" name="Picture 292">
            <a:extLst>
              <a:ext uri="{FF2B5EF4-FFF2-40B4-BE49-F238E27FC236}">
                <a16:creationId xmlns:a16="http://schemas.microsoft.com/office/drawing/2014/main" id="{188ED2D2-E1C9-43B5-B13D-8A8E07CEBA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6122" y="6497921"/>
            <a:ext cx="222072" cy="240078"/>
          </a:xfrm>
          <a:prstGeom prst="rect">
            <a:avLst/>
          </a:prstGeom>
        </p:spPr>
      </p:pic>
      <p:pic>
        <p:nvPicPr>
          <p:cNvPr id="294" name="Picture 293">
            <a:extLst>
              <a:ext uri="{FF2B5EF4-FFF2-40B4-BE49-F238E27FC236}">
                <a16:creationId xmlns:a16="http://schemas.microsoft.com/office/drawing/2014/main" id="{2717D2DD-2F31-4E81-B9DF-60842AD246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613" y="6896026"/>
            <a:ext cx="222072" cy="240078"/>
          </a:xfrm>
          <a:prstGeom prst="rect">
            <a:avLst/>
          </a:prstGeom>
        </p:spPr>
      </p:pic>
      <p:pic>
        <p:nvPicPr>
          <p:cNvPr id="295" name="Picture 294">
            <a:extLst>
              <a:ext uri="{FF2B5EF4-FFF2-40B4-BE49-F238E27FC236}">
                <a16:creationId xmlns:a16="http://schemas.microsoft.com/office/drawing/2014/main" id="{393E255D-3961-4EF5-A88E-93B48A774A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531" y="7346747"/>
            <a:ext cx="222072" cy="240078"/>
          </a:xfrm>
          <a:prstGeom prst="rect">
            <a:avLst/>
          </a:prstGeom>
        </p:spPr>
      </p:pic>
      <p:pic>
        <p:nvPicPr>
          <p:cNvPr id="296" name="Picture 295">
            <a:extLst>
              <a:ext uri="{FF2B5EF4-FFF2-40B4-BE49-F238E27FC236}">
                <a16:creationId xmlns:a16="http://schemas.microsoft.com/office/drawing/2014/main" id="{5E7BAF5C-F2D6-480C-B254-B399EBEE22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38984" y="6326614"/>
            <a:ext cx="222072" cy="240078"/>
          </a:xfrm>
          <a:prstGeom prst="rect">
            <a:avLst/>
          </a:prstGeom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008B8383-E12F-46EC-B4DC-8343FA1DEAE7}"/>
              </a:ext>
            </a:extLst>
          </p:cNvPr>
          <p:cNvSpPr txBox="1"/>
          <p:nvPr/>
        </p:nvSpPr>
        <p:spPr>
          <a:xfrm>
            <a:off x="2794716" y="5893409"/>
            <a:ext cx="1063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different types of variation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541689D-B8BD-49D6-A6AE-4DDC95CC6FCB}"/>
              </a:ext>
            </a:extLst>
          </p:cNvPr>
          <p:cNvSpPr txBox="1"/>
          <p:nvPr/>
        </p:nvSpPr>
        <p:spPr>
          <a:xfrm>
            <a:off x="2513871" y="5446379"/>
            <a:ext cx="1197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the adaptations of animals and plants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C8E412C-4E30-4059-A7C9-71EC743C3611}"/>
              </a:ext>
            </a:extLst>
          </p:cNvPr>
          <p:cNvSpPr txBox="1"/>
          <p:nvPr/>
        </p:nvSpPr>
        <p:spPr>
          <a:xfrm>
            <a:off x="1731754" y="5579541"/>
            <a:ext cx="794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structure of DNA and how it was discovered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0A14F98-1640-4C3B-BF59-7559ECD05C2C}"/>
              </a:ext>
            </a:extLst>
          </p:cNvPr>
          <p:cNvSpPr txBox="1"/>
          <p:nvPr/>
        </p:nvSpPr>
        <p:spPr>
          <a:xfrm>
            <a:off x="3733183" y="5564921"/>
            <a:ext cx="10972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how changes in the environment may affect species</a:t>
            </a:r>
          </a:p>
        </p:txBody>
      </p:sp>
      <p:pic>
        <p:nvPicPr>
          <p:cNvPr id="297" name="Graphic 296" descr="DNA">
            <a:extLst>
              <a:ext uri="{FF2B5EF4-FFF2-40B4-BE49-F238E27FC236}">
                <a16:creationId xmlns:a16="http://schemas.microsoft.com/office/drawing/2014/main" id="{A01ED813-1323-456A-B811-8918B31C40E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451413" y="6308791"/>
            <a:ext cx="233778" cy="233778"/>
          </a:xfrm>
          <a:prstGeom prst="rect">
            <a:avLst/>
          </a:prstGeom>
        </p:spPr>
      </p:pic>
      <p:pic>
        <p:nvPicPr>
          <p:cNvPr id="298" name="Graphic 297" descr="DNA">
            <a:extLst>
              <a:ext uri="{FF2B5EF4-FFF2-40B4-BE49-F238E27FC236}">
                <a16:creationId xmlns:a16="http://schemas.microsoft.com/office/drawing/2014/main" id="{090F7856-05C4-45BF-B92C-8E8F72A8642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993133" y="6322165"/>
            <a:ext cx="233778" cy="233778"/>
          </a:xfrm>
          <a:prstGeom prst="rect">
            <a:avLst/>
          </a:prstGeom>
        </p:spPr>
      </p:pic>
      <p:pic>
        <p:nvPicPr>
          <p:cNvPr id="300" name="Graphic 299" descr="DNA">
            <a:extLst>
              <a:ext uri="{FF2B5EF4-FFF2-40B4-BE49-F238E27FC236}">
                <a16:creationId xmlns:a16="http://schemas.microsoft.com/office/drawing/2014/main" id="{06BCB889-5ADE-46B8-97C5-120F8F907C5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71939" y="6321064"/>
            <a:ext cx="233778" cy="233778"/>
          </a:xfrm>
          <a:prstGeom prst="rect">
            <a:avLst/>
          </a:prstGeom>
        </p:spPr>
      </p:pic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C5F38996-6A99-46EE-A512-16653E49F7CC}"/>
              </a:ext>
            </a:extLst>
          </p:cNvPr>
          <p:cNvCxnSpPr>
            <a:cxnSpLocks/>
          </p:cNvCxnSpPr>
          <p:nvPr/>
        </p:nvCxnSpPr>
        <p:spPr>
          <a:xfrm>
            <a:off x="5037533" y="6277685"/>
            <a:ext cx="49899" cy="36422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742A2A1C-60CD-42DD-9E12-E4A68F39DBD7}"/>
              </a:ext>
            </a:extLst>
          </p:cNvPr>
          <p:cNvCxnSpPr>
            <a:cxnSpLocks/>
          </p:cNvCxnSpPr>
          <p:nvPr/>
        </p:nvCxnSpPr>
        <p:spPr>
          <a:xfrm flipH="1">
            <a:off x="8989921" y="5516759"/>
            <a:ext cx="509662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>
            <a:extLst>
              <a:ext uri="{FF2B5EF4-FFF2-40B4-BE49-F238E27FC236}">
                <a16:creationId xmlns:a16="http://schemas.microsoft.com/office/drawing/2014/main" id="{317D1A4D-94D0-47C0-A7E4-0BC3B135215C}"/>
              </a:ext>
            </a:extLst>
          </p:cNvPr>
          <p:cNvCxnSpPr>
            <a:cxnSpLocks/>
          </p:cNvCxnSpPr>
          <p:nvPr/>
        </p:nvCxnSpPr>
        <p:spPr>
          <a:xfrm>
            <a:off x="5629406" y="6287565"/>
            <a:ext cx="3150" cy="3412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132109C6-9767-4D9E-979F-7A0228721185}"/>
              </a:ext>
            </a:extLst>
          </p:cNvPr>
          <p:cNvCxnSpPr>
            <a:cxnSpLocks/>
          </p:cNvCxnSpPr>
          <p:nvPr/>
        </p:nvCxnSpPr>
        <p:spPr>
          <a:xfrm flipH="1">
            <a:off x="3976981" y="6097125"/>
            <a:ext cx="25330" cy="50770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>
            <a:extLst>
              <a:ext uri="{FF2B5EF4-FFF2-40B4-BE49-F238E27FC236}">
                <a16:creationId xmlns:a16="http://schemas.microsoft.com/office/drawing/2014/main" id="{2C89F3A2-7BC6-4606-BF92-041B6F8A2285}"/>
              </a:ext>
            </a:extLst>
          </p:cNvPr>
          <p:cNvCxnSpPr>
            <a:cxnSpLocks/>
          </p:cNvCxnSpPr>
          <p:nvPr/>
        </p:nvCxnSpPr>
        <p:spPr>
          <a:xfrm>
            <a:off x="3431110" y="6203464"/>
            <a:ext cx="8819" cy="39669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>
            <a:extLst>
              <a:ext uri="{FF2B5EF4-FFF2-40B4-BE49-F238E27FC236}">
                <a16:creationId xmlns:a16="http://schemas.microsoft.com/office/drawing/2014/main" id="{3314C8E3-2005-40BE-948F-D7F51A019D53}"/>
              </a:ext>
            </a:extLst>
          </p:cNvPr>
          <p:cNvCxnSpPr>
            <a:cxnSpLocks/>
          </p:cNvCxnSpPr>
          <p:nvPr/>
        </p:nvCxnSpPr>
        <p:spPr>
          <a:xfrm>
            <a:off x="2771581" y="5883899"/>
            <a:ext cx="5942" cy="71569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3F261BD8-6250-4A5B-BEC6-69654BC440BB}"/>
              </a:ext>
            </a:extLst>
          </p:cNvPr>
          <p:cNvCxnSpPr>
            <a:cxnSpLocks/>
          </p:cNvCxnSpPr>
          <p:nvPr/>
        </p:nvCxnSpPr>
        <p:spPr>
          <a:xfrm>
            <a:off x="2216418" y="6296843"/>
            <a:ext cx="47298" cy="32230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237D2AE1-EEED-4A07-A91A-C280E73AE464}"/>
              </a:ext>
            </a:extLst>
          </p:cNvPr>
          <p:cNvSpPr txBox="1"/>
          <p:nvPr/>
        </p:nvSpPr>
        <p:spPr>
          <a:xfrm>
            <a:off x="4656728" y="5569799"/>
            <a:ext cx="9825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function of plant and animal reproductive systems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7823FBA-DFF6-4A4E-BFE3-B6980D5B5928}"/>
              </a:ext>
            </a:extLst>
          </p:cNvPr>
          <p:cNvSpPr txBox="1"/>
          <p:nvPr/>
        </p:nvSpPr>
        <p:spPr>
          <a:xfrm>
            <a:off x="6350035" y="5834278"/>
            <a:ext cx="10536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effects of maternal lifestyle on the foetus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A2AC6124-C494-45F5-8FE7-FAF38305CE33}"/>
              </a:ext>
            </a:extLst>
          </p:cNvPr>
          <p:cNvSpPr txBox="1"/>
          <p:nvPr/>
        </p:nvSpPr>
        <p:spPr>
          <a:xfrm>
            <a:off x="5451978" y="5694537"/>
            <a:ext cx="940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menstrual cycle, fertilisation and gestation</a:t>
            </a:r>
          </a:p>
        </p:txBody>
      </p: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5D2E3D68-A510-46EE-8A28-5B0C871CC270}"/>
              </a:ext>
            </a:extLst>
          </p:cNvPr>
          <p:cNvCxnSpPr>
            <a:cxnSpLocks/>
          </p:cNvCxnSpPr>
          <p:nvPr/>
        </p:nvCxnSpPr>
        <p:spPr>
          <a:xfrm>
            <a:off x="6556567" y="2867095"/>
            <a:ext cx="3546" cy="87006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DEA3FEE8-F5AF-495C-BF81-E030AE8C5207}"/>
              </a:ext>
            </a:extLst>
          </p:cNvPr>
          <p:cNvCxnSpPr>
            <a:cxnSpLocks/>
          </p:cNvCxnSpPr>
          <p:nvPr/>
        </p:nvCxnSpPr>
        <p:spPr>
          <a:xfrm flipV="1">
            <a:off x="3849323" y="7277131"/>
            <a:ext cx="1" cy="40692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CCB47CFC-9D5A-45FC-8D86-D36EE660B316}"/>
              </a:ext>
            </a:extLst>
          </p:cNvPr>
          <p:cNvCxnSpPr>
            <a:cxnSpLocks/>
          </p:cNvCxnSpPr>
          <p:nvPr/>
        </p:nvCxnSpPr>
        <p:spPr>
          <a:xfrm flipV="1">
            <a:off x="5844886" y="7264477"/>
            <a:ext cx="0" cy="40390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C7417925-5FF5-419D-AAD4-105D7F9EEC90}"/>
              </a:ext>
            </a:extLst>
          </p:cNvPr>
          <p:cNvCxnSpPr>
            <a:cxnSpLocks/>
          </p:cNvCxnSpPr>
          <p:nvPr/>
        </p:nvCxnSpPr>
        <p:spPr>
          <a:xfrm flipV="1">
            <a:off x="3151307" y="7275171"/>
            <a:ext cx="1" cy="51629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43969B8F-5A12-4130-8E56-449CEDE7EE40}"/>
              </a:ext>
            </a:extLst>
          </p:cNvPr>
          <p:cNvCxnSpPr>
            <a:cxnSpLocks/>
          </p:cNvCxnSpPr>
          <p:nvPr/>
        </p:nvCxnSpPr>
        <p:spPr>
          <a:xfrm flipH="1" flipV="1">
            <a:off x="1425325" y="7537434"/>
            <a:ext cx="376594" cy="30048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D43BBE48-18BC-4395-9165-4758E001C0C0}"/>
              </a:ext>
            </a:extLst>
          </p:cNvPr>
          <p:cNvCxnSpPr>
            <a:cxnSpLocks/>
            <a:stCxn id="334" idx="1"/>
          </p:cNvCxnSpPr>
          <p:nvPr/>
        </p:nvCxnSpPr>
        <p:spPr>
          <a:xfrm flipH="1">
            <a:off x="1386499" y="8851544"/>
            <a:ext cx="496355" cy="22509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92CAE555-EDB9-40CB-8162-FC9FD79BD5B0}"/>
              </a:ext>
            </a:extLst>
          </p:cNvPr>
          <p:cNvCxnSpPr>
            <a:cxnSpLocks/>
          </p:cNvCxnSpPr>
          <p:nvPr/>
        </p:nvCxnSpPr>
        <p:spPr>
          <a:xfrm>
            <a:off x="6573383" y="9095025"/>
            <a:ext cx="6465" cy="47506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821F2E85-B519-4A47-B2FA-A59809E51289}"/>
              </a:ext>
            </a:extLst>
          </p:cNvPr>
          <p:cNvCxnSpPr>
            <a:cxnSpLocks/>
          </p:cNvCxnSpPr>
          <p:nvPr/>
        </p:nvCxnSpPr>
        <p:spPr>
          <a:xfrm flipH="1">
            <a:off x="6380957" y="6359773"/>
            <a:ext cx="68831" cy="26392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7" name="Graphic 316" descr="DNA">
            <a:extLst>
              <a:ext uri="{FF2B5EF4-FFF2-40B4-BE49-F238E27FC236}">
                <a16:creationId xmlns:a16="http://schemas.microsoft.com/office/drawing/2014/main" id="{31B8D678-966D-4467-A9C2-26382CC099B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165897" y="6306335"/>
            <a:ext cx="233778" cy="233778"/>
          </a:xfrm>
          <a:prstGeom prst="rect">
            <a:avLst/>
          </a:prstGeom>
        </p:spPr>
      </p:pic>
      <p:pic>
        <p:nvPicPr>
          <p:cNvPr id="318" name="Graphic 317" descr="DNA">
            <a:extLst>
              <a:ext uri="{FF2B5EF4-FFF2-40B4-BE49-F238E27FC236}">
                <a16:creationId xmlns:a16="http://schemas.microsoft.com/office/drawing/2014/main" id="{38307C6B-3DDF-4EA3-96B2-648B5D4F0D3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786226" y="6319030"/>
            <a:ext cx="233778" cy="233778"/>
          </a:xfrm>
          <a:prstGeom prst="rect">
            <a:avLst/>
          </a:prstGeom>
        </p:spPr>
      </p:pic>
      <p:pic>
        <p:nvPicPr>
          <p:cNvPr id="319" name="Graphic 318" descr="DNA">
            <a:extLst>
              <a:ext uri="{FF2B5EF4-FFF2-40B4-BE49-F238E27FC236}">
                <a16:creationId xmlns:a16="http://schemas.microsoft.com/office/drawing/2014/main" id="{B95A2B54-48D1-43FB-8C6E-7F1B74A8F65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625226" y="6323605"/>
            <a:ext cx="233778" cy="233778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FD5E71DD-65A9-47ED-AE11-2FD38E8F69A5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951800" y="660034"/>
            <a:ext cx="214097" cy="22976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BD66E23E-3F46-487A-8736-EC35302AD4F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948347" y="1739952"/>
            <a:ext cx="198819" cy="24994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B362BB6C-F589-4346-8A02-80B20E1CF780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912758" y="2127455"/>
            <a:ext cx="248978" cy="256091"/>
          </a:xfrm>
          <a:prstGeom prst="rect">
            <a:avLst/>
          </a:prstGeom>
        </p:spPr>
      </p:pic>
      <p:pic>
        <p:nvPicPr>
          <p:cNvPr id="320" name="Picture 319">
            <a:extLst>
              <a:ext uri="{FF2B5EF4-FFF2-40B4-BE49-F238E27FC236}">
                <a16:creationId xmlns:a16="http://schemas.microsoft.com/office/drawing/2014/main" id="{9E48DE1B-2AB6-4BFA-B144-C833A8E291C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392637" y="13214260"/>
            <a:ext cx="214097" cy="229763"/>
          </a:xfrm>
          <a:prstGeom prst="rect">
            <a:avLst/>
          </a:prstGeom>
        </p:spPr>
      </p:pic>
      <p:pic>
        <p:nvPicPr>
          <p:cNvPr id="323" name="Picture 322">
            <a:extLst>
              <a:ext uri="{FF2B5EF4-FFF2-40B4-BE49-F238E27FC236}">
                <a16:creationId xmlns:a16="http://schemas.microsoft.com/office/drawing/2014/main" id="{F8163091-D0E3-4E01-940B-B862E97B338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flipH="1">
            <a:off x="6654715" y="9210329"/>
            <a:ext cx="278665" cy="238856"/>
          </a:xfrm>
          <a:prstGeom prst="rect">
            <a:avLst/>
          </a:prstGeom>
        </p:spPr>
      </p:pic>
      <p:pic>
        <p:nvPicPr>
          <p:cNvPr id="325" name="Picture 324">
            <a:extLst>
              <a:ext uri="{FF2B5EF4-FFF2-40B4-BE49-F238E27FC236}">
                <a16:creationId xmlns:a16="http://schemas.microsoft.com/office/drawing/2014/main" id="{9B62D80D-2E0C-48A5-8387-0E64C4B03E7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flipH="1">
            <a:off x="3899681" y="9208617"/>
            <a:ext cx="278665" cy="238856"/>
          </a:xfrm>
          <a:prstGeom prst="rect">
            <a:avLst/>
          </a:prstGeom>
        </p:spPr>
      </p:pic>
      <p:pic>
        <p:nvPicPr>
          <p:cNvPr id="326" name="Picture 325">
            <a:extLst>
              <a:ext uri="{FF2B5EF4-FFF2-40B4-BE49-F238E27FC236}">
                <a16:creationId xmlns:a16="http://schemas.microsoft.com/office/drawing/2014/main" id="{8F2B8DDC-9A0D-4C35-8A31-0013F921BA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25305" y="5560984"/>
            <a:ext cx="232454" cy="232454"/>
          </a:xfrm>
          <a:prstGeom prst="rect">
            <a:avLst/>
          </a:prstGeom>
        </p:spPr>
      </p:pic>
      <p:pic>
        <p:nvPicPr>
          <p:cNvPr id="327" name="Picture 326">
            <a:extLst>
              <a:ext uri="{FF2B5EF4-FFF2-40B4-BE49-F238E27FC236}">
                <a16:creationId xmlns:a16="http://schemas.microsoft.com/office/drawing/2014/main" id="{BD640185-892C-4826-A185-B79F933851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3083" y="9221004"/>
            <a:ext cx="232454" cy="232454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CAD37B30-2750-4C1B-BF08-7211E3A86F65}"/>
              </a:ext>
            </a:extLst>
          </p:cNvPr>
          <p:cNvSpPr txBox="1"/>
          <p:nvPr/>
        </p:nvSpPr>
        <p:spPr>
          <a:xfrm>
            <a:off x="9461634" y="5019232"/>
            <a:ext cx="757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identify anomalies and discount them when calculating the mean</a:t>
            </a: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8331A514-472A-412B-B2C1-264A5ACF9FC4}"/>
              </a:ext>
            </a:extLst>
          </p:cNvPr>
          <p:cNvSpPr txBox="1"/>
          <p:nvPr/>
        </p:nvSpPr>
        <p:spPr>
          <a:xfrm>
            <a:off x="6238996" y="8544632"/>
            <a:ext cx="11263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identify anomalies and discount them when calculating the mean</a:t>
            </a:r>
          </a:p>
        </p:txBody>
      </p:sp>
      <p:pic>
        <p:nvPicPr>
          <p:cNvPr id="330" name="Picture 329">
            <a:extLst>
              <a:ext uri="{FF2B5EF4-FFF2-40B4-BE49-F238E27FC236}">
                <a16:creationId xmlns:a16="http://schemas.microsoft.com/office/drawing/2014/main" id="{777B9B20-0118-4BFC-A4BE-F80A16FD608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699619" y="7436713"/>
            <a:ext cx="214097" cy="243029"/>
          </a:xfrm>
          <a:prstGeom prst="rect">
            <a:avLst/>
          </a:prstGeom>
        </p:spPr>
      </p:pic>
      <p:pic>
        <p:nvPicPr>
          <p:cNvPr id="331" name="Picture 330">
            <a:extLst>
              <a:ext uri="{FF2B5EF4-FFF2-40B4-BE49-F238E27FC236}">
                <a16:creationId xmlns:a16="http://schemas.microsoft.com/office/drawing/2014/main" id="{0CD2996D-8212-4B7D-A00A-D3E7689663B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412909" y="8643235"/>
            <a:ext cx="214097" cy="243029"/>
          </a:xfrm>
          <a:prstGeom prst="rect">
            <a:avLst/>
          </a:prstGeom>
        </p:spPr>
      </p:pic>
      <p:pic>
        <p:nvPicPr>
          <p:cNvPr id="332" name="Picture 331">
            <a:extLst>
              <a:ext uri="{FF2B5EF4-FFF2-40B4-BE49-F238E27FC236}">
                <a16:creationId xmlns:a16="http://schemas.microsoft.com/office/drawing/2014/main" id="{99DEEE80-9B9E-4457-86D5-B46EC118A9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3694" y="9013465"/>
            <a:ext cx="232454" cy="232454"/>
          </a:xfrm>
          <a:prstGeom prst="rect">
            <a:avLst/>
          </a:prstGeom>
        </p:spPr>
      </p:pic>
      <p:pic>
        <p:nvPicPr>
          <p:cNvPr id="333" name="Picture 332">
            <a:extLst>
              <a:ext uri="{FF2B5EF4-FFF2-40B4-BE49-F238E27FC236}">
                <a16:creationId xmlns:a16="http://schemas.microsoft.com/office/drawing/2014/main" id="{253C80A4-ED6B-4FF6-8F9C-7256297CD1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3233" y="7831920"/>
            <a:ext cx="232454" cy="232454"/>
          </a:xfrm>
          <a:prstGeom prst="rect">
            <a:avLst/>
          </a:prstGeom>
        </p:spPr>
      </p:pic>
      <p:sp>
        <p:nvSpPr>
          <p:cNvPr id="334" name="TextBox 333">
            <a:extLst>
              <a:ext uri="{FF2B5EF4-FFF2-40B4-BE49-F238E27FC236}">
                <a16:creationId xmlns:a16="http://schemas.microsoft.com/office/drawing/2014/main" id="{7AE4C79B-90F1-4157-A1C2-C98BD52C10B0}"/>
              </a:ext>
            </a:extLst>
          </p:cNvPr>
          <p:cNvSpPr txBox="1"/>
          <p:nvPr/>
        </p:nvSpPr>
        <p:spPr>
          <a:xfrm>
            <a:off x="1882854" y="8682267"/>
            <a:ext cx="786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convert between units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7941857-2CB9-4286-8349-93D304DF0F03}"/>
              </a:ext>
            </a:extLst>
          </p:cNvPr>
          <p:cNvSpPr txBox="1"/>
          <p:nvPr/>
        </p:nvSpPr>
        <p:spPr>
          <a:xfrm>
            <a:off x="1680356" y="7793010"/>
            <a:ext cx="1031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give answers in significant figures and decimal places</a:t>
            </a:r>
          </a:p>
        </p:txBody>
      </p:sp>
      <p:pic>
        <p:nvPicPr>
          <p:cNvPr id="335" name="Picture 334">
            <a:extLst>
              <a:ext uri="{FF2B5EF4-FFF2-40B4-BE49-F238E27FC236}">
                <a16:creationId xmlns:a16="http://schemas.microsoft.com/office/drawing/2014/main" id="{AEEC2997-CA18-4E6E-A161-C8CBE4096F8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156658" y="7376838"/>
            <a:ext cx="214097" cy="243029"/>
          </a:xfrm>
          <a:prstGeom prst="rect">
            <a:avLst/>
          </a:prstGeom>
        </p:spPr>
      </p:pic>
      <p:pic>
        <p:nvPicPr>
          <p:cNvPr id="336" name="Picture 335">
            <a:extLst>
              <a:ext uri="{FF2B5EF4-FFF2-40B4-BE49-F238E27FC236}">
                <a16:creationId xmlns:a16="http://schemas.microsoft.com/office/drawing/2014/main" id="{8A1EBC95-0005-453D-9260-AA05A885C2A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442001" y="7339413"/>
            <a:ext cx="214097" cy="243029"/>
          </a:xfrm>
          <a:prstGeom prst="rect">
            <a:avLst/>
          </a:prstGeom>
        </p:spPr>
      </p:pic>
      <p:sp>
        <p:nvSpPr>
          <p:cNvPr id="337" name="TextBox 336">
            <a:extLst>
              <a:ext uri="{FF2B5EF4-FFF2-40B4-BE49-F238E27FC236}">
                <a16:creationId xmlns:a16="http://schemas.microsoft.com/office/drawing/2014/main" id="{08A4396D-AC71-4BAA-9F28-250937B25B34}"/>
              </a:ext>
            </a:extLst>
          </p:cNvPr>
          <p:cNvSpPr txBox="1"/>
          <p:nvPr/>
        </p:nvSpPr>
        <p:spPr>
          <a:xfrm>
            <a:off x="2801494" y="7755608"/>
            <a:ext cx="991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draw and interpret different types of graph</a:t>
            </a:r>
          </a:p>
        </p:txBody>
      </p:sp>
      <p:pic>
        <p:nvPicPr>
          <p:cNvPr id="339" name="Picture 338">
            <a:extLst>
              <a:ext uri="{FF2B5EF4-FFF2-40B4-BE49-F238E27FC236}">
                <a16:creationId xmlns:a16="http://schemas.microsoft.com/office/drawing/2014/main" id="{5DB0ED3E-2EAD-44BA-B51C-11AADF46E9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1099" y="7366387"/>
            <a:ext cx="232454" cy="232454"/>
          </a:xfrm>
          <a:prstGeom prst="rect">
            <a:avLst/>
          </a:prstGeom>
        </p:spPr>
      </p:pic>
      <p:sp>
        <p:nvSpPr>
          <p:cNvPr id="105" name="TextBox 104">
            <a:extLst>
              <a:ext uri="{FF2B5EF4-FFF2-40B4-BE49-F238E27FC236}">
                <a16:creationId xmlns:a16="http://schemas.microsoft.com/office/drawing/2014/main" id="{91895C83-7710-4794-8CAD-2733CABC33C0}"/>
              </a:ext>
            </a:extLst>
          </p:cNvPr>
          <p:cNvSpPr txBox="1"/>
          <p:nvPr/>
        </p:nvSpPr>
        <p:spPr>
          <a:xfrm>
            <a:off x="5602348" y="7672900"/>
            <a:ext cx="15341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extract information from graphs, tables and charts</a:t>
            </a:r>
          </a:p>
        </p:txBody>
      </p:sp>
      <p:pic>
        <p:nvPicPr>
          <p:cNvPr id="340" name="Picture 339">
            <a:extLst>
              <a:ext uri="{FF2B5EF4-FFF2-40B4-BE49-F238E27FC236}">
                <a16:creationId xmlns:a16="http://schemas.microsoft.com/office/drawing/2014/main" id="{B8959591-4FAF-4338-B5B2-B7EEF929DB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8562" y="7358773"/>
            <a:ext cx="232454" cy="232454"/>
          </a:xfrm>
          <a:prstGeom prst="rect">
            <a:avLst/>
          </a:prstGeom>
        </p:spPr>
      </p:pic>
      <p:sp>
        <p:nvSpPr>
          <p:cNvPr id="341" name="TextBox 340">
            <a:extLst>
              <a:ext uri="{FF2B5EF4-FFF2-40B4-BE49-F238E27FC236}">
                <a16:creationId xmlns:a16="http://schemas.microsoft.com/office/drawing/2014/main" id="{A0B2AB91-9101-4A1B-9F39-93A1B0CE49B0}"/>
              </a:ext>
            </a:extLst>
          </p:cNvPr>
          <p:cNvSpPr txBox="1"/>
          <p:nvPr/>
        </p:nvSpPr>
        <p:spPr>
          <a:xfrm>
            <a:off x="3693014" y="7649171"/>
            <a:ext cx="12339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extract information from graphs, tables and charts</a:t>
            </a:r>
          </a:p>
        </p:txBody>
      </p:sp>
      <p:pic>
        <p:nvPicPr>
          <p:cNvPr id="342" name="Picture 341">
            <a:extLst>
              <a:ext uri="{FF2B5EF4-FFF2-40B4-BE49-F238E27FC236}">
                <a16:creationId xmlns:a16="http://schemas.microsoft.com/office/drawing/2014/main" id="{4AB4435B-1B19-47DC-B3A8-8FBB64FAED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5725" y="7376838"/>
            <a:ext cx="232454" cy="232454"/>
          </a:xfrm>
          <a:prstGeom prst="rect">
            <a:avLst/>
          </a:prstGeom>
        </p:spPr>
      </p:pic>
      <p:pic>
        <p:nvPicPr>
          <p:cNvPr id="344" name="Picture 343">
            <a:extLst>
              <a:ext uri="{FF2B5EF4-FFF2-40B4-BE49-F238E27FC236}">
                <a16:creationId xmlns:a16="http://schemas.microsoft.com/office/drawing/2014/main" id="{962A28CB-4A68-4569-8B8D-C81332EBDEF0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802886" y="3248007"/>
            <a:ext cx="198819" cy="249944"/>
          </a:xfrm>
          <a:prstGeom prst="rect">
            <a:avLst/>
          </a:prstGeom>
        </p:spPr>
      </p:pic>
      <p:pic>
        <p:nvPicPr>
          <p:cNvPr id="345" name="Picture 344">
            <a:extLst>
              <a:ext uri="{FF2B5EF4-FFF2-40B4-BE49-F238E27FC236}">
                <a16:creationId xmlns:a16="http://schemas.microsoft.com/office/drawing/2014/main" id="{97641F71-DE3B-4754-86E6-3D092B767200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552856" y="3380837"/>
            <a:ext cx="248978" cy="256091"/>
          </a:xfrm>
          <a:prstGeom prst="rect">
            <a:avLst/>
          </a:prstGeom>
        </p:spPr>
      </p:pic>
      <p:pic>
        <p:nvPicPr>
          <p:cNvPr id="346" name="Picture 345">
            <a:extLst>
              <a:ext uri="{FF2B5EF4-FFF2-40B4-BE49-F238E27FC236}">
                <a16:creationId xmlns:a16="http://schemas.microsoft.com/office/drawing/2014/main" id="{5A23A8C2-4945-4A29-B0B4-227EC7483B01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362213" y="3385348"/>
            <a:ext cx="248978" cy="256091"/>
          </a:xfrm>
          <a:prstGeom prst="rect">
            <a:avLst/>
          </a:prstGeom>
        </p:spPr>
      </p:pic>
      <p:pic>
        <p:nvPicPr>
          <p:cNvPr id="354" name="Picture 353">
            <a:extLst>
              <a:ext uri="{FF2B5EF4-FFF2-40B4-BE49-F238E27FC236}">
                <a16:creationId xmlns:a16="http://schemas.microsoft.com/office/drawing/2014/main" id="{21B2C5D0-4C7D-4998-A9F2-6DEB2F89DC9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126364" y="3386257"/>
            <a:ext cx="214097" cy="243029"/>
          </a:xfrm>
          <a:prstGeom prst="rect">
            <a:avLst/>
          </a:prstGeom>
        </p:spPr>
      </p:pic>
      <p:pic>
        <p:nvPicPr>
          <p:cNvPr id="355" name="Picture 354">
            <a:extLst>
              <a:ext uri="{FF2B5EF4-FFF2-40B4-BE49-F238E27FC236}">
                <a16:creationId xmlns:a16="http://schemas.microsoft.com/office/drawing/2014/main" id="{78F6EE67-039C-4C2E-9969-3E9CD2F5095B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406195" y="3389696"/>
            <a:ext cx="198819" cy="249944"/>
          </a:xfrm>
          <a:prstGeom prst="rect">
            <a:avLst/>
          </a:prstGeom>
        </p:spPr>
      </p:pic>
      <p:pic>
        <p:nvPicPr>
          <p:cNvPr id="356" name="Picture 355">
            <a:extLst>
              <a:ext uri="{FF2B5EF4-FFF2-40B4-BE49-F238E27FC236}">
                <a16:creationId xmlns:a16="http://schemas.microsoft.com/office/drawing/2014/main" id="{29EB61DC-37A2-451B-8362-913723668C99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006837" y="3372342"/>
            <a:ext cx="248978" cy="256091"/>
          </a:xfrm>
          <a:prstGeom prst="rect">
            <a:avLst/>
          </a:prstGeom>
        </p:spPr>
      </p:pic>
      <p:sp>
        <p:nvSpPr>
          <p:cNvPr id="357" name="TextBox 356">
            <a:extLst>
              <a:ext uri="{FF2B5EF4-FFF2-40B4-BE49-F238E27FC236}">
                <a16:creationId xmlns:a16="http://schemas.microsoft.com/office/drawing/2014/main" id="{3178B149-E4F7-4FD9-9584-0CD8D51D52F2}"/>
              </a:ext>
            </a:extLst>
          </p:cNvPr>
          <p:cNvSpPr txBox="1"/>
          <p:nvPr/>
        </p:nvSpPr>
        <p:spPr>
          <a:xfrm>
            <a:off x="6165897" y="2445758"/>
            <a:ext cx="850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carry out calculations using a formula</a:t>
            </a:r>
          </a:p>
        </p:txBody>
      </p:sp>
      <p:pic>
        <p:nvPicPr>
          <p:cNvPr id="358" name="Picture 357">
            <a:extLst>
              <a:ext uri="{FF2B5EF4-FFF2-40B4-BE49-F238E27FC236}">
                <a16:creationId xmlns:a16="http://schemas.microsoft.com/office/drawing/2014/main" id="{BC5A1696-D6B5-4F49-8DC9-9B63A3001C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6660" y="3406027"/>
            <a:ext cx="232454" cy="232454"/>
          </a:xfrm>
          <a:prstGeom prst="rect">
            <a:avLst/>
          </a:prstGeom>
        </p:spPr>
      </p:pic>
      <p:pic>
        <p:nvPicPr>
          <p:cNvPr id="359" name="Picture 358">
            <a:extLst>
              <a:ext uri="{FF2B5EF4-FFF2-40B4-BE49-F238E27FC236}">
                <a16:creationId xmlns:a16="http://schemas.microsoft.com/office/drawing/2014/main" id="{FCE893D9-0E21-4A84-B3DE-560D0D1C3C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9380" y="3396177"/>
            <a:ext cx="232454" cy="232454"/>
          </a:xfrm>
          <a:prstGeom prst="rect">
            <a:avLst/>
          </a:prstGeom>
        </p:spPr>
      </p:pic>
      <p:pic>
        <p:nvPicPr>
          <p:cNvPr id="360" name="Picture 359">
            <a:extLst>
              <a:ext uri="{FF2B5EF4-FFF2-40B4-BE49-F238E27FC236}">
                <a16:creationId xmlns:a16="http://schemas.microsoft.com/office/drawing/2014/main" id="{D3EBBFA3-F752-4A12-8359-E64424D27D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6211" y="3396572"/>
            <a:ext cx="232454" cy="232454"/>
          </a:xfrm>
          <a:prstGeom prst="rect">
            <a:avLst/>
          </a:prstGeom>
        </p:spPr>
      </p:pic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F0CC8D64-5DD8-4E1F-8EF7-BF3F05508E26}"/>
              </a:ext>
            </a:extLst>
          </p:cNvPr>
          <p:cNvCxnSpPr>
            <a:cxnSpLocks/>
          </p:cNvCxnSpPr>
          <p:nvPr/>
        </p:nvCxnSpPr>
        <p:spPr>
          <a:xfrm>
            <a:off x="3688306" y="3428341"/>
            <a:ext cx="0" cy="28240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CAF5676F-4975-4FF4-BB3A-4B8F2133B552}"/>
              </a:ext>
            </a:extLst>
          </p:cNvPr>
          <p:cNvCxnSpPr>
            <a:cxnSpLocks/>
          </p:cNvCxnSpPr>
          <p:nvPr/>
        </p:nvCxnSpPr>
        <p:spPr>
          <a:xfrm>
            <a:off x="6097558" y="3276656"/>
            <a:ext cx="1" cy="47228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Connector 362">
            <a:extLst>
              <a:ext uri="{FF2B5EF4-FFF2-40B4-BE49-F238E27FC236}">
                <a16:creationId xmlns:a16="http://schemas.microsoft.com/office/drawing/2014/main" id="{5EE01EDE-80FC-4A00-94C9-1E8E2065B4A7}"/>
              </a:ext>
            </a:extLst>
          </p:cNvPr>
          <p:cNvCxnSpPr>
            <a:cxnSpLocks/>
          </p:cNvCxnSpPr>
          <p:nvPr/>
        </p:nvCxnSpPr>
        <p:spPr>
          <a:xfrm>
            <a:off x="7860827" y="5007871"/>
            <a:ext cx="448447" cy="5967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Connector 363">
            <a:extLst>
              <a:ext uri="{FF2B5EF4-FFF2-40B4-BE49-F238E27FC236}">
                <a16:creationId xmlns:a16="http://schemas.microsoft.com/office/drawing/2014/main" id="{76FA04E5-CAC8-477C-AC32-3D89B21DC5C1}"/>
              </a:ext>
            </a:extLst>
          </p:cNvPr>
          <p:cNvCxnSpPr>
            <a:cxnSpLocks/>
          </p:cNvCxnSpPr>
          <p:nvPr/>
        </p:nvCxnSpPr>
        <p:spPr>
          <a:xfrm>
            <a:off x="6885641" y="3263841"/>
            <a:ext cx="1" cy="47228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Connector 364">
            <a:extLst>
              <a:ext uri="{FF2B5EF4-FFF2-40B4-BE49-F238E27FC236}">
                <a16:creationId xmlns:a16="http://schemas.microsoft.com/office/drawing/2014/main" id="{CDF481BF-B6CC-454D-92CC-13F7A031AB88}"/>
              </a:ext>
            </a:extLst>
          </p:cNvPr>
          <p:cNvCxnSpPr>
            <a:cxnSpLocks/>
          </p:cNvCxnSpPr>
          <p:nvPr/>
        </p:nvCxnSpPr>
        <p:spPr>
          <a:xfrm flipV="1">
            <a:off x="7501449" y="5440141"/>
            <a:ext cx="848790" cy="186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Connector 365">
            <a:extLst>
              <a:ext uri="{FF2B5EF4-FFF2-40B4-BE49-F238E27FC236}">
                <a16:creationId xmlns:a16="http://schemas.microsoft.com/office/drawing/2014/main" id="{22D5C53B-BC01-4509-996D-29D0421EBDFC}"/>
              </a:ext>
            </a:extLst>
          </p:cNvPr>
          <p:cNvCxnSpPr>
            <a:cxnSpLocks/>
          </p:cNvCxnSpPr>
          <p:nvPr/>
        </p:nvCxnSpPr>
        <p:spPr>
          <a:xfrm flipV="1">
            <a:off x="7933482" y="6018202"/>
            <a:ext cx="337726" cy="467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Connector 367">
            <a:extLst>
              <a:ext uri="{FF2B5EF4-FFF2-40B4-BE49-F238E27FC236}">
                <a16:creationId xmlns:a16="http://schemas.microsoft.com/office/drawing/2014/main" id="{43F7E3EC-AE48-4C1F-8194-A6F95A83300B}"/>
              </a:ext>
            </a:extLst>
          </p:cNvPr>
          <p:cNvCxnSpPr>
            <a:cxnSpLocks/>
          </p:cNvCxnSpPr>
          <p:nvPr/>
        </p:nvCxnSpPr>
        <p:spPr>
          <a:xfrm flipV="1">
            <a:off x="445520" y="3085743"/>
            <a:ext cx="328162" cy="8321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649527B0-11D8-4FCA-84C0-D169A62C6CF5}"/>
              </a:ext>
            </a:extLst>
          </p:cNvPr>
          <p:cNvSpPr txBox="1"/>
          <p:nvPr/>
        </p:nvSpPr>
        <p:spPr>
          <a:xfrm>
            <a:off x="5747016" y="2855496"/>
            <a:ext cx="894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change the subject in formula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A5BACE4-D8F8-49C9-9A0E-5E88D32FDA06}"/>
              </a:ext>
            </a:extLst>
          </p:cNvPr>
          <p:cNvSpPr txBox="1"/>
          <p:nvPr/>
        </p:nvSpPr>
        <p:spPr>
          <a:xfrm>
            <a:off x="4968951" y="2828655"/>
            <a:ext cx="911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give answers using standard form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E7896E7F-F921-4FC0-94BF-F49F67513BB9}"/>
              </a:ext>
            </a:extLst>
          </p:cNvPr>
          <p:cNvSpPr txBox="1"/>
          <p:nvPr/>
        </p:nvSpPr>
        <p:spPr>
          <a:xfrm>
            <a:off x="5918097" y="4720243"/>
            <a:ext cx="1061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identify energy stores and pathways in a system</a:t>
            </a:r>
          </a:p>
        </p:txBody>
      </p:sp>
      <p:pic>
        <p:nvPicPr>
          <p:cNvPr id="338" name="Picture 337">
            <a:extLst>
              <a:ext uri="{FF2B5EF4-FFF2-40B4-BE49-F238E27FC236}">
                <a16:creationId xmlns:a16="http://schemas.microsoft.com/office/drawing/2014/main" id="{C18E9877-B09B-46BF-9F3D-AE673CDC95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89416" y="4488554"/>
            <a:ext cx="222072" cy="240078"/>
          </a:xfrm>
          <a:prstGeom prst="rect">
            <a:avLst/>
          </a:prstGeom>
        </p:spPr>
      </p:pic>
      <p:sp>
        <p:nvSpPr>
          <p:cNvPr id="369" name="TextBox 368">
            <a:extLst>
              <a:ext uri="{FF2B5EF4-FFF2-40B4-BE49-F238E27FC236}">
                <a16:creationId xmlns:a16="http://schemas.microsoft.com/office/drawing/2014/main" id="{2ACFBD61-CA67-4469-AB0E-66FE09A2E46B}"/>
              </a:ext>
            </a:extLst>
          </p:cNvPr>
          <p:cNvSpPr txBox="1"/>
          <p:nvPr/>
        </p:nvSpPr>
        <p:spPr>
          <a:xfrm>
            <a:off x="6588212" y="2942476"/>
            <a:ext cx="786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convert between units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408930D-5500-4104-9276-BB020581C8E7}"/>
              </a:ext>
            </a:extLst>
          </p:cNvPr>
          <p:cNvSpPr txBox="1"/>
          <p:nvPr/>
        </p:nvSpPr>
        <p:spPr>
          <a:xfrm>
            <a:off x="5472734" y="5144706"/>
            <a:ext cx="835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recall and apply energy formula</a:t>
            </a:r>
          </a:p>
        </p:txBody>
      </p:sp>
      <p:pic>
        <p:nvPicPr>
          <p:cNvPr id="371" name="Picture 370">
            <a:extLst>
              <a:ext uri="{FF2B5EF4-FFF2-40B4-BE49-F238E27FC236}">
                <a16:creationId xmlns:a16="http://schemas.microsoft.com/office/drawing/2014/main" id="{A66213C9-3410-4D56-9403-85A2A30451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3812" y="4488554"/>
            <a:ext cx="222072" cy="240078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61A90B3A-EA82-49EE-9FA7-AD2C26C7D2C1}"/>
              </a:ext>
            </a:extLst>
          </p:cNvPr>
          <p:cNvSpPr txBox="1"/>
          <p:nvPr/>
        </p:nvSpPr>
        <p:spPr>
          <a:xfrm>
            <a:off x="4740315" y="4760326"/>
            <a:ext cx="767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apply the law of conservation of energy</a:t>
            </a:r>
          </a:p>
        </p:txBody>
      </p:sp>
      <p:pic>
        <p:nvPicPr>
          <p:cNvPr id="372" name="Picture 371">
            <a:extLst>
              <a:ext uri="{FF2B5EF4-FFF2-40B4-BE49-F238E27FC236}">
                <a16:creationId xmlns:a16="http://schemas.microsoft.com/office/drawing/2014/main" id="{5E9ABE74-EC53-490A-9810-09DA8F0D2E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8722" y="4495416"/>
            <a:ext cx="222072" cy="240078"/>
          </a:xfrm>
          <a:prstGeom prst="rect">
            <a:avLst/>
          </a:prstGeom>
        </p:spPr>
      </p:pic>
      <p:sp>
        <p:nvSpPr>
          <p:cNvPr id="93" name="TextBox 92">
            <a:extLst>
              <a:ext uri="{FF2B5EF4-FFF2-40B4-BE49-F238E27FC236}">
                <a16:creationId xmlns:a16="http://schemas.microsoft.com/office/drawing/2014/main" id="{2A1D2536-0330-4B82-BA72-50ABA09DCDDE}"/>
              </a:ext>
            </a:extLst>
          </p:cNvPr>
          <p:cNvSpPr txBox="1"/>
          <p:nvPr/>
        </p:nvSpPr>
        <p:spPr>
          <a:xfrm>
            <a:off x="-244477" y="3707606"/>
            <a:ext cx="1233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current, potential difference and resistance in series and parallel circuits</a:t>
            </a:r>
          </a:p>
        </p:txBody>
      </p:sp>
      <p:pic>
        <p:nvPicPr>
          <p:cNvPr id="374" name="Picture 373">
            <a:extLst>
              <a:ext uri="{FF2B5EF4-FFF2-40B4-BE49-F238E27FC236}">
                <a16:creationId xmlns:a16="http://schemas.microsoft.com/office/drawing/2014/main" id="{E135AB00-401A-47C1-A63B-296D87216C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030" y="3513456"/>
            <a:ext cx="222072" cy="240078"/>
          </a:xfrm>
          <a:prstGeom prst="rect">
            <a:avLst/>
          </a:prstGeom>
        </p:spPr>
      </p:pic>
      <p:sp>
        <p:nvSpPr>
          <p:cNvPr id="102" name="TextBox 101">
            <a:extLst>
              <a:ext uri="{FF2B5EF4-FFF2-40B4-BE49-F238E27FC236}">
                <a16:creationId xmlns:a16="http://schemas.microsoft.com/office/drawing/2014/main" id="{FB779899-141D-40C9-930F-1A962B62B4B0}"/>
              </a:ext>
            </a:extLst>
          </p:cNvPr>
          <p:cNvSpPr txBox="1"/>
          <p:nvPr/>
        </p:nvSpPr>
        <p:spPr>
          <a:xfrm>
            <a:off x="-239259" y="1381221"/>
            <a:ext cx="933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attraction and repulsion of magnets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583676F1-BA9B-4AEF-8A5F-006D0C3BECFE}"/>
              </a:ext>
            </a:extLst>
          </p:cNvPr>
          <p:cNvSpPr txBox="1"/>
          <p:nvPr/>
        </p:nvSpPr>
        <p:spPr>
          <a:xfrm>
            <a:off x="-226025" y="770249"/>
            <a:ext cx="1151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different methods of visualising magnetic field lines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175906D-67C8-471A-8901-22F4D36BC895}"/>
              </a:ext>
            </a:extLst>
          </p:cNvPr>
          <p:cNvSpPr txBox="1"/>
          <p:nvPr/>
        </p:nvSpPr>
        <p:spPr>
          <a:xfrm>
            <a:off x="63910" y="366875"/>
            <a:ext cx="20183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magnetic effect of current, electromagnets and motors</a:t>
            </a:r>
          </a:p>
        </p:txBody>
      </p:sp>
      <p:cxnSp>
        <p:nvCxnSpPr>
          <p:cNvPr id="375" name="Straight Connector 374">
            <a:extLst>
              <a:ext uri="{FF2B5EF4-FFF2-40B4-BE49-F238E27FC236}">
                <a16:creationId xmlns:a16="http://schemas.microsoft.com/office/drawing/2014/main" id="{4F84D97B-43FF-4773-9B2E-C282A6D02C93}"/>
              </a:ext>
            </a:extLst>
          </p:cNvPr>
          <p:cNvCxnSpPr>
            <a:cxnSpLocks/>
          </p:cNvCxnSpPr>
          <p:nvPr/>
        </p:nvCxnSpPr>
        <p:spPr>
          <a:xfrm>
            <a:off x="734935" y="1209712"/>
            <a:ext cx="337353" cy="24007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D515C388-1436-447A-BE3A-A6C80F0AE8B1}"/>
              </a:ext>
            </a:extLst>
          </p:cNvPr>
          <p:cNvCxnSpPr>
            <a:cxnSpLocks/>
          </p:cNvCxnSpPr>
          <p:nvPr/>
        </p:nvCxnSpPr>
        <p:spPr>
          <a:xfrm>
            <a:off x="1132679" y="724512"/>
            <a:ext cx="252661" cy="3885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Connector 376">
            <a:extLst>
              <a:ext uri="{FF2B5EF4-FFF2-40B4-BE49-F238E27FC236}">
                <a16:creationId xmlns:a16="http://schemas.microsoft.com/office/drawing/2014/main" id="{4DB23ACE-05AD-40EC-AD8A-B3261A1DF616}"/>
              </a:ext>
            </a:extLst>
          </p:cNvPr>
          <p:cNvCxnSpPr>
            <a:cxnSpLocks/>
          </p:cNvCxnSpPr>
          <p:nvPr/>
        </p:nvCxnSpPr>
        <p:spPr>
          <a:xfrm>
            <a:off x="477447" y="1719726"/>
            <a:ext cx="423606" cy="13869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8" name="Picture 377">
            <a:extLst>
              <a:ext uri="{FF2B5EF4-FFF2-40B4-BE49-F238E27FC236}">
                <a16:creationId xmlns:a16="http://schemas.microsoft.com/office/drawing/2014/main" id="{24012860-E72A-4A5A-A839-7707168E6C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294" y="1372198"/>
            <a:ext cx="222072" cy="240078"/>
          </a:xfrm>
          <a:prstGeom prst="rect">
            <a:avLst/>
          </a:prstGeom>
        </p:spPr>
      </p:pic>
      <p:pic>
        <p:nvPicPr>
          <p:cNvPr id="379" name="Picture 378">
            <a:extLst>
              <a:ext uri="{FF2B5EF4-FFF2-40B4-BE49-F238E27FC236}">
                <a16:creationId xmlns:a16="http://schemas.microsoft.com/office/drawing/2014/main" id="{409ECBA0-C503-4D09-AE82-F12391B035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4774" y="1825080"/>
            <a:ext cx="222072" cy="240078"/>
          </a:xfrm>
          <a:prstGeom prst="rect">
            <a:avLst/>
          </a:prstGeom>
        </p:spPr>
      </p:pic>
      <p:pic>
        <p:nvPicPr>
          <p:cNvPr id="380" name="Picture 379">
            <a:extLst>
              <a:ext uri="{FF2B5EF4-FFF2-40B4-BE49-F238E27FC236}">
                <a16:creationId xmlns:a16="http://schemas.microsoft.com/office/drawing/2014/main" id="{74372B22-E7B7-4058-A651-E660F4855F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97101" y="714624"/>
            <a:ext cx="222072" cy="240078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5C89C292-A6BF-437E-BE71-152BFFACE06C}"/>
              </a:ext>
            </a:extLst>
          </p:cNvPr>
          <p:cNvSpPr txBox="1"/>
          <p:nvPr/>
        </p:nvSpPr>
        <p:spPr>
          <a:xfrm>
            <a:off x="-223235" y="2195741"/>
            <a:ext cx="8208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how resistance changes through specific components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4F27AC2-D10E-4EA0-93A8-FC22A4FDD09C}"/>
              </a:ext>
            </a:extLst>
          </p:cNvPr>
          <p:cNvSpPr txBox="1"/>
          <p:nvPr/>
        </p:nvSpPr>
        <p:spPr>
          <a:xfrm>
            <a:off x="-144377" y="3109333"/>
            <a:ext cx="646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recall and apply formula</a:t>
            </a:r>
          </a:p>
        </p:txBody>
      </p:sp>
      <p:cxnSp>
        <p:nvCxnSpPr>
          <p:cNvPr id="381" name="Straight Connector 380">
            <a:extLst>
              <a:ext uri="{FF2B5EF4-FFF2-40B4-BE49-F238E27FC236}">
                <a16:creationId xmlns:a16="http://schemas.microsoft.com/office/drawing/2014/main" id="{A43B06F7-6472-4D14-B4D3-7E412708C39E}"/>
              </a:ext>
            </a:extLst>
          </p:cNvPr>
          <p:cNvCxnSpPr>
            <a:cxnSpLocks/>
            <a:stCxn id="93" idx="0"/>
          </p:cNvCxnSpPr>
          <p:nvPr/>
        </p:nvCxnSpPr>
        <p:spPr>
          <a:xfrm flipV="1">
            <a:off x="372193" y="3303305"/>
            <a:ext cx="479285" cy="40430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Connector 381">
            <a:extLst>
              <a:ext uri="{FF2B5EF4-FFF2-40B4-BE49-F238E27FC236}">
                <a16:creationId xmlns:a16="http://schemas.microsoft.com/office/drawing/2014/main" id="{4058DF6D-2A3E-48D6-B022-C85925A739FD}"/>
              </a:ext>
            </a:extLst>
          </p:cNvPr>
          <p:cNvCxnSpPr>
            <a:cxnSpLocks/>
          </p:cNvCxnSpPr>
          <p:nvPr/>
        </p:nvCxnSpPr>
        <p:spPr>
          <a:xfrm>
            <a:off x="276870" y="2606136"/>
            <a:ext cx="463384" cy="11371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3" name="Picture 382">
            <a:extLst>
              <a:ext uri="{FF2B5EF4-FFF2-40B4-BE49-F238E27FC236}">
                <a16:creationId xmlns:a16="http://schemas.microsoft.com/office/drawing/2014/main" id="{FAC5B009-22B3-40EA-AC2B-1B81FD14B1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275" y="3180750"/>
            <a:ext cx="222072" cy="240078"/>
          </a:xfrm>
          <a:prstGeom prst="rect">
            <a:avLst/>
          </a:prstGeom>
        </p:spPr>
      </p:pic>
      <p:pic>
        <p:nvPicPr>
          <p:cNvPr id="384" name="Picture 383">
            <a:extLst>
              <a:ext uri="{FF2B5EF4-FFF2-40B4-BE49-F238E27FC236}">
                <a16:creationId xmlns:a16="http://schemas.microsoft.com/office/drawing/2014/main" id="{DC8F7A33-0776-458E-9F79-C149848CD2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219" y="2717551"/>
            <a:ext cx="222072" cy="240078"/>
          </a:xfrm>
          <a:prstGeom prst="rect">
            <a:avLst/>
          </a:prstGeom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2B28DD94-13AF-4363-9DEB-E571E67A44DF}"/>
              </a:ext>
            </a:extLst>
          </p:cNvPr>
          <p:cNvSpPr txBox="1"/>
          <p:nvPr/>
        </p:nvSpPr>
        <p:spPr>
          <a:xfrm>
            <a:off x="1120769" y="4795419"/>
            <a:ext cx="929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atomic structure and how it has changed over time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989C16B-F430-4D29-A258-3CEA69CE1514}"/>
              </a:ext>
            </a:extLst>
          </p:cNvPr>
          <p:cNvSpPr txBox="1"/>
          <p:nvPr/>
        </p:nvSpPr>
        <p:spPr>
          <a:xfrm>
            <a:off x="-140507" y="4451087"/>
            <a:ext cx="1031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explain trends in the periodic table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F0C6E88-B1FF-412B-956E-7801331CC092}"/>
              </a:ext>
            </a:extLst>
          </p:cNvPr>
          <p:cNvSpPr txBox="1"/>
          <p:nvPr/>
        </p:nvSpPr>
        <p:spPr>
          <a:xfrm>
            <a:off x="-164195" y="4882332"/>
            <a:ext cx="12135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use the particle model to define elements, compounds and mixtures</a:t>
            </a:r>
          </a:p>
        </p:txBody>
      </p:sp>
      <p:cxnSp>
        <p:nvCxnSpPr>
          <p:cNvPr id="385" name="Straight Connector 384">
            <a:extLst>
              <a:ext uri="{FF2B5EF4-FFF2-40B4-BE49-F238E27FC236}">
                <a16:creationId xmlns:a16="http://schemas.microsoft.com/office/drawing/2014/main" id="{D39D917F-5B3E-449C-8DCC-3CA70FCD3E53}"/>
              </a:ext>
            </a:extLst>
          </p:cNvPr>
          <p:cNvCxnSpPr>
            <a:cxnSpLocks/>
          </p:cNvCxnSpPr>
          <p:nvPr/>
        </p:nvCxnSpPr>
        <p:spPr>
          <a:xfrm flipH="1" flipV="1">
            <a:off x="6392365" y="4402758"/>
            <a:ext cx="23007" cy="33653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1B04861C-D0E6-4EDA-B976-EAEB8324F729}"/>
              </a:ext>
            </a:extLst>
          </p:cNvPr>
          <p:cNvCxnSpPr>
            <a:cxnSpLocks/>
          </p:cNvCxnSpPr>
          <p:nvPr/>
        </p:nvCxnSpPr>
        <p:spPr>
          <a:xfrm flipV="1">
            <a:off x="5362142" y="4409697"/>
            <a:ext cx="117587" cy="42577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Connector 386">
            <a:extLst>
              <a:ext uri="{FF2B5EF4-FFF2-40B4-BE49-F238E27FC236}">
                <a16:creationId xmlns:a16="http://schemas.microsoft.com/office/drawing/2014/main" id="{B9DDB023-EA59-4441-8F18-BB0CB2D2429E}"/>
              </a:ext>
            </a:extLst>
          </p:cNvPr>
          <p:cNvCxnSpPr>
            <a:cxnSpLocks/>
          </p:cNvCxnSpPr>
          <p:nvPr/>
        </p:nvCxnSpPr>
        <p:spPr>
          <a:xfrm flipH="1" flipV="1">
            <a:off x="5853687" y="4398018"/>
            <a:ext cx="59767" cy="77847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8" name="Graphic 387" descr="Flask">
            <a:extLst>
              <a:ext uri="{FF2B5EF4-FFF2-40B4-BE49-F238E27FC236}">
                <a16:creationId xmlns:a16="http://schemas.microsoft.com/office/drawing/2014/main" id="{EAE84D1C-B69A-4AE4-B331-E571CF6C4A9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67786" y="4080132"/>
            <a:ext cx="236165" cy="236165"/>
          </a:xfrm>
          <a:prstGeom prst="rect">
            <a:avLst/>
          </a:prstGeom>
        </p:spPr>
      </p:pic>
      <p:pic>
        <p:nvPicPr>
          <p:cNvPr id="389" name="Graphic 388" descr="Flask">
            <a:extLst>
              <a:ext uri="{FF2B5EF4-FFF2-40B4-BE49-F238E27FC236}">
                <a16:creationId xmlns:a16="http://schemas.microsoft.com/office/drawing/2014/main" id="{B6FB06FF-2AA6-44EF-94E3-A51D96395C7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81594" y="4353546"/>
            <a:ext cx="236165" cy="236165"/>
          </a:xfrm>
          <a:prstGeom prst="rect">
            <a:avLst/>
          </a:prstGeom>
        </p:spPr>
      </p:pic>
      <p:pic>
        <p:nvPicPr>
          <p:cNvPr id="391" name="Picture 390">
            <a:extLst>
              <a:ext uri="{FF2B5EF4-FFF2-40B4-BE49-F238E27FC236}">
                <a16:creationId xmlns:a16="http://schemas.microsoft.com/office/drawing/2014/main" id="{87C436CA-5FAC-4F4E-887F-27201D9862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0750" y="3402456"/>
            <a:ext cx="232454" cy="232454"/>
          </a:xfrm>
          <a:prstGeom prst="rect">
            <a:avLst/>
          </a:prstGeom>
        </p:spPr>
      </p:pic>
      <p:sp>
        <p:nvSpPr>
          <p:cNvPr id="392" name="TextBox 391">
            <a:extLst>
              <a:ext uri="{FF2B5EF4-FFF2-40B4-BE49-F238E27FC236}">
                <a16:creationId xmlns:a16="http://schemas.microsoft.com/office/drawing/2014/main" id="{0477D398-5C74-4C3E-A987-EB4172DA85BB}"/>
              </a:ext>
            </a:extLst>
          </p:cNvPr>
          <p:cNvSpPr txBox="1"/>
          <p:nvPr/>
        </p:nvSpPr>
        <p:spPr>
          <a:xfrm>
            <a:off x="2058901" y="2858206"/>
            <a:ext cx="994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balance symbol equations</a:t>
            </a:r>
          </a:p>
        </p:txBody>
      </p:sp>
      <p:cxnSp>
        <p:nvCxnSpPr>
          <p:cNvPr id="393" name="Straight Connector 392">
            <a:extLst>
              <a:ext uri="{FF2B5EF4-FFF2-40B4-BE49-F238E27FC236}">
                <a16:creationId xmlns:a16="http://schemas.microsoft.com/office/drawing/2014/main" id="{CDD9147A-9AC1-4B4A-80EF-9263A06BB3F0}"/>
              </a:ext>
            </a:extLst>
          </p:cNvPr>
          <p:cNvCxnSpPr>
            <a:cxnSpLocks/>
          </p:cNvCxnSpPr>
          <p:nvPr/>
        </p:nvCxnSpPr>
        <p:spPr>
          <a:xfrm>
            <a:off x="5233267" y="3258826"/>
            <a:ext cx="1" cy="47228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4" name="TextBox 393">
            <a:extLst>
              <a:ext uri="{FF2B5EF4-FFF2-40B4-BE49-F238E27FC236}">
                <a16:creationId xmlns:a16="http://schemas.microsoft.com/office/drawing/2014/main" id="{BE59A452-7ABD-4E26-B099-BA06BE69FE22}"/>
              </a:ext>
            </a:extLst>
          </p:cNvPr>
          <p:cNvSpPr txBox="1"/>
          <p:nvPr/>
        </p:nvSpPr>
        <p:spPr>
          <a:xfrm>
            <a:off x="1960102" y="2280624"/>
            <a:ext cx="850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carry out calculations using a formula</a:t>
            </a:r>
          </a:p>
        </p:txBody>
      </p:sp>
      <p:cxnSp>
        <p:nvCxnSpPr>
          <p:cNvPr id="395" name="Straight Connector 394">
            <a:extLst>
              <a:ext uri="{FF2B5EF4-FFF2-40B4-BE49-F238E27FC236}">
                <a16:creationId xmlns:a16="http://schemas.microsoft.com/office/drawing/2014/main" id="{4112C848-A847-4714-8576-DF9B3AE18353}"/>
              </a:ext>
            </a:extLst>
          </p:cNvPr>
          <p:cNvCxnSpPr>
            <a:cxnSpLocks/>
            <a:endCxn id="141" idx="0"/>
          </p:cNvCxnSpPr>
          <p:nvPr/>
        </p:nvCxnSpPr>
        <p:spPr>
          <a:xfrm flipH="1">
            <a:off x="1919423" y="3150518"/>
            <a:ext cx="243487" cy="50861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6" name="Picture 395">
            <a:extLst>
              <a:ext uri="{FF2B5EF4-FFF2-40B4-BE49-F238E27FC236}">
                <a16:creationId xmlns:a16="http://schemas.microsoft.com/office/drawing/2014/main" id="{FDA904A0-365D-4312-9600-2D3417A094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9030" y="3395074"/>
            <a:ext cx="232454" cy="232454"/>
          </a:xfrm>
          <a:prstGeom prst="rect">
            <a:avLst/>
          </a:prstGeom>
        </p:spPr>
      </p:pic>
      <p:sp>
        <p:nvSpPr>
          <p:cNvPr id="397" name="TextBox 396">
            <a:extLst>
              <a:ext uri="{FF2B5EF4-FFF2-40B4-BE49-F238E27FC236}">
                <a16:creationId xmlns:a16="http://schemas.microsoft.com/office/drawing/2014/main" id="{CF379A47-0753-4908-ACB7-FC4887DA7E97}"/>
              </a:ext>
            </a:extLst>
          </p:cNvPr>
          <p:cNvSpPr txBox="1"/>
          <p:nvPr/>
        </p:nvSpPr>
        <p:spPr>
          <a:xfrm>
            <a:off x="3517560" y="2851866"/>
            <a:ext cx="110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extract information from graphs, tables and charts</a:t>
            </a:r>
          </a:p>
        </p:txBody>
      </p:sp>
      <p:cxnSp>
        <p:nvCxnSpPr>
          <p:cNvPr id="398" name="Straight Connector 397">
            <a:extLst>
              <a:ext uri="{FF2B5EF4-FFF2-40B4-BE49-F238E27FC236}">
                <a16:creationId xmlns:a16="http://schemas.microsoft.com/office/drawing/2014/main" id="{E1160181-F96A-4878-B868-87C793128F3D}"/>
              </a:ext>
            </a:extLst>
          </p:cNvPr>
          <p:cNvCxnSpPr>
            <a:cxnSpLocks/>
          </p:cNvCxnSpPr>
          <p:nvPr/>
        </p:nvCxnSpPr>
        <p:spPr>
          <a:xfrm flipH="1">
            <a:off x="1442743" y="2714138"/>
            <a:ext cx="588059" cy="18938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9" name="Picture 398">
            <a:extLst>
              <a:ext uri="{FF2B5EF4-FFF2-40B4-BE49-F238E27FC236}">
                <a16:creationId xmlns:a16="http://schemas.microsoft.com/office/drawing/2014/main" id="{DFE0C56C-4426-4CF7-BBFB-E3AF55D687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9662" y="2526603"/>
            <a:ext cx="232454" cy="232454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F0A2B38A-41F0-4D3D-A459-82162F862739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353504" y="9428357"/>
            <a:ext cx="261590" cy="267674"/>
          </a:xfrm>
          <a:prstGeom prst="rect">
            <a:avLst/>
          </a:prstGeom>
        </p:spPr>
      </p:pic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BF4AB4CB-89D9-4276-8349-297EDCA4D91A}"/>
              </a:ext>
            </a:extLst>
          </p:cNvPr>
          <p:cNvCxnSpPr>
            <a:cxnSpLocks/>
          </p:cNvCxnSpPr>
          <p:nvPr/>
        </p:nvCxnSpPr>
        <p:spPr>
          <a:xfrm flipH="1">
            <a:off x="8182497" y="9248512"/>
            <a:ext cx="292721" cy="44026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>
            <a:extLst>
              <a:ext uri="{FF2B5EF4-FFF2-40B4-BE49-F238E27FC236}">
                <a16:creationId xmlns:a16="http://schemas.microsoft.com/office/drawing/2014/main" id="{3E8A7D54-B52F-4B0F-9C03-6673F516854B}"/>
              </a:ext>
            </a:extLst>
          </p:cNvPr>
          <p:cNvSpPr txBox="1"/>
          <p:nvPr/>
        </p:nvSpPr>
        <p:spPr>
          <a:xfrm>
            <a:off x="3546840" y="14151724"/>
            <a:ext cx="921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Corpse Talk: Ground breaking Scientists</a:t>
            </a:r>
          </a:p>
        </p:txBody>
      </p:sp>
      <p:pic>
        <p:nvPicPr>
          <p:cNvPr id="403" name="Picture 402">
            <a:extLst>
              <a:ext uri="{FF2B5EF4-FFF2-40B4-BE49-F238E27FC236}">
                <a16:creationId xmlns:a16="http://schemas.microsoft.com/office/drawing/2014/main" id="{55C794CE-7DA9-4252-9A3E-003995859A5B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629623" y="14993593"/>
            <a:ext cx="261590" cy="267674"/>
          </a:xfrm>
          <a:prstGeom prst="rect">
            <a:avLst/>
          </a:prstGeom>
        </p:spPr>
      </p:pic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78BA1AFF-219F-4B76-A920-94AFD5AFBA8F}"/>
              </a:ext>
            </a:extLst>
          </p:cNvPr>
          <p:cNvCxnSpPr>
            <a:cxnSpLocks/>
          </p:cNvCxnSpPr>
          <p:nvPr/>
        </p:nvCxnSpPr>
        <p:spPr>
          <a:xfrm>
            <a:off x="3883584" y="14634942"/>
            <a:ext cx="25120" cy="73717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1AC3F29C-DDEA-4341-94FC-242F88CC0821}"/>
              </a:ext>
            </a:extLst>
          </p:cNvPr>
          <p:cNvSpPr txBox="1"/>
          <p:nvPr/>
        </p:nvSpPr>
        <p:spPr>
          <a:xfrm>
            <a:off x="4273442" y="14472710"/>
            <a:ext cx="8682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EF26CF72-4F3D-4EA6-A911-10F371BD1A01}"/>
              </a:ext>
            </a:extLst>
          </p:cNvPr>
          <p:cNvSpPr txBox="1"/>
          <p:nvPr/>
        </p:nvSpPr>
        <p:spPr>
          <a:xfrm>
            <a:off x="8428111" y="9076712"/>
            <a:ext cx="7721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Horrible Science</a:t>
            </a:r>
          </a:p>
        </p:txBody>
      </p:sp>
      <p:pic>
        <p:nvPicPr>
          <p:cNvPr id="405" name="Picture 404">
            <a:extLst>
              <a:ext uri="{FF2B5EF4-FFF2-40B4-BE49-F238E27FC236}">
                <a16:creationId xmlns:a16="http://schemas.microsoft.com/office/drawing/2014/main" id="{9926432E-CFCD-4E2B-8809-47207111A74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940126" y="3387202"/>
            <a:ext cx="261590" cy="267674"/>
          </a:xfrm>
          <a:prstGeom prst="rect">
            <a:avLst/>
          </a:prstGeom>
        </p:spPr>
      </p:pic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199EF176-54C0-45DE-A528-594C49A5DCFF}"/>
              </a:ext>
            </a:extLst>
          </p:cNvPr>
          <p:cNvCxnSpPr>
            <a:cxnSpLocks/>
          </p:cNvCxnSpPr>
          <p:nvPr/>
        </p:nvCxnSpPr>
        <p:spPr>
          <a:xfrm flipH="1">
            <a:off x="8091242" y="3336469"/>
            <a:ext cx="278367" cy="55021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>
            <a:extLst>
              <a:ext uri="{FF2B5EF4-FFF2-40B4-BE49-F238E27FC236}">
                <a16:creationId xmlns:a16="http://schemas.microsoft.com/office/drawing/2014/main" id="{5CE9D959-DABA-4A0E-A524-8B567DDA5637}"/>
              </a:ext>
            </a:extLst>
          </p:cNvPr>
          <p:cNvSpPr txBox="1"/>
          <p:nvPr/>
        </p:nvSpPr>
        <p:spPr>
          <a:xfrm>
            <a:off x="8344595" y="3005532"/>
            <a:ext cx="1114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Bill Bryson: A brief history of nearly everything</a:t>
            </a:r>
          </a:p>
        </p:txBody>
      </p:sp>
      <p:pic>
        <p:nvPicPr>
          <p:cNvPr id="134" name="Picture 133">
            <a:extLst>
              <a:ext uri="{FF2B5EF4-FFF2-40B4-BE49-F238E27FC236}">
                <a16:creationId xmlns:a16="http://schemas.microsoft.com/office/drawing/2014/main" id="{ED7C7889-F279-4A45-8978-1E0C21B6E436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139819" y="7375216"/>
            <a:ext cx="174786" cy="251255"/>
          </a:xfrm>
          <a:prstGeom prst="rect">
            <a:avLst/>
          </a:prstGeom>
        </p:spPr>
      </p:pic>
      <p:cxnSp>
        <p:nvCxnSpPr>
          <p:cNvPr id="407" name="Straight Connector 406">
            <a:extLst>
              <a:ext uri="{FF2B5EF4-FFF2-40B4-BE49-F238E27FC236}">
                <a16:creationId xmlns:a16="http://schemas.microsoft.com/office/drawing/2014/main" id="{EE265B94-07F4-4C34-ABCA-C6EEDA4EDBF8}"/>
              </a:ext>
            </a:extLst>
          </p:cNvPr>
          <p:cNvCxnSpPr>
            <a:cxnSpLocks/>
          </p:cNvCxnSpPr>
          <p:nvPr/>
        </p:nvCxnSpPr>
        <p:spPr>
          <a:xfrm flipV="1">
            <a:off x="5065837" y="7274380"/>
            <a:ext cx="14440" cy="83142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>
            <a:extLst>
              <a:ext uri="{FF2B5EF4-FFF2-40B4-BE49-F238E27FC236}">
                <a16:creationId xmlns:a16="http://schemas.microsoft.com/office/drawing/2014/main" id="{BB549D4C-BD73-40B4-A6AB-9C306CDE4623}"/>
              </a:ext>
            </a:extLst>
          </p:cNvPr>
          <p:cNvSpPr txBox="1"/>
          <p:nvPr/>
        </p:nvSpPr>
        <p:spPr>
          <a:xfrm>
            <a:off x="4821074" y="8065271"/>
            <a:ext cx="6788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err="1"/>
              <a:t>Blencathra</a:t>
            </a:r>
            <a:r>
              <a:rPr lang="en-GB" sz="800"/>
              <a:t> Field Visit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E4EF1B0-9BFE-42FE-90C7-EDACF08725B0}"/>
              </a:ext>
            </a:extLst>
          </p:cNvPr>
          <p:cNvSpPr txBox="1"/>
          <p:nvPr/>
        </p:nvSpPr>
        <p:spPr>
          <a:xfrm>
            <a:off x="3707836" y="4836505"/>
            <a:ext cx="10555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structure, function and adaptations of the circulatory system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E94DF68-B726-42E7-9E21-645D40F83F52}"/>
              </a:ext>
            </a:extLst>
          </p:cNvPr>
          <p:cNvSpPr txBox="1"/>
          <p:nvPr/>
        </p:nvSpPr>
        <p:spPr>
          <a:xfrm>
            <a:off x="2760625" y="4877439"/>
            <a:ext cx="1084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analyse and evaluate data relating to health issues</a:t>
            </a:r>
          </a:p>
        </p:txBody>
      </p:sp>
      <p:cxnSp>
        <p:nvCxnSpPr>
          <p:cNvPr id="408" name="Straight Connector 407">
            <a:extLst>
              <a:ext uri="{FF2B5EF4-FFF2-40B4-BE49-F238E27FC236}">
                <a16:creationId xmlns:a16="http://schemas.microsoft.com/office/drawing/2014/main" id="{BE9CB58D-6AE5-46DC-BE42-B458F7E3DD45}"/>
              </a:ext>
            </a:extLst>
          </p:cNvPr>
          <p:cNvCxnSpPr>
            <a:cxnSpLocks/>
          </p:cNvCxnSpPr>
          <p:nvPr/>
        </p:nvCxnSpPr>
        <p:spPr>
          <a:xfrm flipV="1">
            <a:off x="3476440" y="4422818"/>
            <a:ext cx="114899" cy="44757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C60D8A9B-6534-4474-A767-EB3FB6F14E1B}"/>
              </a:ext>
            </a:extLst>
          </p:cNvPr>
          <p:cNvCxnSpPr>
            <a:cxnSpLocks/>
          </p:cNvCxnSpPr>
          <p:nvPr/>
        </p:nvCxnSpPr>
        <p:spPr>
          <a:xfrm flipV="1">
            <a:off x="2578576" y="4396741"/>
            <a:ext cx="363863" cy="33519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TextBox 409">
            <a:extLst>
              <a:ext uri="{FF2B5EF4-FFF2-40B4-BE49-F238E27FC236}">
                <a16:creationId xmlns:a16="http://schemas.microsoft.com/office/drawing/2014/main" id="{AC6CF06B-2040-40C3-A4C2-7A9DB89B26E9}"/>
              </a:ext>
            </a:extLst>
          </p:cNvPr>
          <p:cNvSpPr txBox="1"/>
          <p:nvPr/>
        </p:nvSpPr>
        <p:spPr>
          <a:xfrm>
            <a:off x="4474173" y="15341538"/>
            <a:ext cx="1389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Scientific Skills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5AAB609-44DF-41B8-9427-BA4AB13E2057}"/>
              </a:ext>
            </a:extLst>
          </p:cNvPr>
          <p:cNvSpPr txBox="1"/>
          <p:nvPr/>
        </p:nvSpPr>
        <p:spPr>
          <a:xfrm>
            <a:off x="5507562" y="14448348"/>
            <a:ext cx="1101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identify variables in an investigation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0A8158F-C362-48DD-957E-D60E81075508}"/>
              </a:ext>
            </a:extLst>
          </p:cNvPr>
          <p:cNvSpPr txBox="1"/>
          <p:nvPr/>
        </p:nvSpPr>
        <p:spPr>
          <a:xfrm>
            <a:off x="5056866" y="14022881"/>
            <a:ext cx="9058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plan a valid investigation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29A18FB-A3D7-41D5-951C-EAE7FE23F363}"/>
              </a:ext>
            </a:extLst>
          </p:cNvPr>
          <p:cNvSpPr txBox="1"/>
          <p:nvPr/>
        </p:nvSpPr>
        <p:spPr>
          <a:xfrm>
            <a:off x="4736305" y="14511667"/>
            <a:ext cx="836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write a scientific conclusion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3927A6A6-FEA3-4C1A-8DF2-1528E1878369}"/>
              </a:ext>
            </a:extLst>
          </p:cNvPr>
          <p:cNvSpPr txBox="1"/>
          <p:nvPr/>
        </p:nvSpPr>
        <p:spPr>
          <a:xfrm>
            <a:off x="4074827" y="14474211"/>
            <a:ext cx="921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evaluate scientific methods</a:t>
            </a:r>
          </a:p>
        </p:txBody>
      </p:sp>
      <p:pic>
        <p:nvPicPr>
          <p:cNvPr id="411" name="Picture 410">
            <a:extLst>
              <a:ext uri="{FF2B5EF4-FFF2-40B4-BE49-F238E27FC236}">
                <a16:creationId xmlns:a16="http://schemas.microsoft.com/office/drawing/2014/main" id="{71CCB7CB-0495-4B7E-9EFE-16D32FB902B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844886" y="15034793"/>
            <a:ext cx="237097" cy="230858"/>
          </a:xfrm>
          <a:prstGeom prst="rect">
            <a:avLst/>
          </a:prstGeom>
        </p:spPr>
      </p:pic>
      <p:cxnSp>
        <p:nvCxnSpPr>
          <p:cNvPr id="412" name="Straight Connector 411">
            <a:extLst>
              <a:ext uri="{FF2B5EF4-FFF2-40B4-BE49-F238E27FC236}">
                <a16:creationId xmlns:a16="http://schemas.microsoft.com/office/drawing/2014/main" id="{886C79BA-212F-4218-8A79-F59830B2C6CE}"/>
              </a:ext>
            </a:extLst>
          </p:cNvPr>
          <p:cNvCxnSpPr>
            <a:cxnSpLocks/>
          </p:cNvCxnSpPr>
          <p:nvPr/>
        </p:nvCxnSpPr>
        <p:spPr>
          <a:xfrm flipH="1">
            <a:off x="5805300" y="14888074"/>
            <a:ext cx="2686" cy="48056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Connector 412">
            <a:extLst>
              <a:ext uri="{FF2B5EF4-FFF2-40B4-BE49-F238E27FC236}">
                <a16:creationId xmlns:a16="http://schemas.microsoft.com/office/drawing/2014/main" id="{592563A4-570C-4BD6-A982-8D46A0F1D921}"/>
              </a:ext>
            </a:extLst>
          </p:cNvPr>
          <p:cNvCxnSpPr>
            <a:cxnSpLocks/>
          </p:cNvCxnSpPr>
          <p:nvPr/>
        </p:nvCxnSpPr>
        <p:spPr>
          <a:xfrm flipH="1">
            <a:off x="5449825" y="14358997"/>
            <a:ext cx="9842" cy="98889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5C9A83AE-5620-4ED4-8255-DAE409E1CFCA}"/>
              </a:ext>
            </a:extLst>
          </p:cNvPr>
          <p:cNvCxnSpPr>
            <a:cxnSpLocks/>
          </p:cNvCxnSpPr>
          <p:nvPr/>
        </p:nvCxnSpPr>
        <p:spPr>
          <a:xfrm>
            <a:off x="4916602" y="14943898"/>
            <a:ext cx="0" cy="4132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5" name="Picture 414">
            <a:extLst>
              <a:ext uri="{FF2B5EF4-FFF2-40B4-BE49-F238E27FC236}">
                <a16:creationId xmlns:a16="http://schemas.microsoft.com/office/drawing/2014/main" id="{9A6B14D0-92A0-48F7-A827-CB95EE0B34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99898" y="15024253"/>
            <a:ext cx="159638" cy="231733"/>
          </a:xfrm>
          <a:prstGeom prst="rect">
            <a:avLst/>
          </a:prstGeom>
        </p:spPr>
      </p:pic>
      <p:pic>
        <p:nvPicPr>
          <p:cNvPr id="416" name="Picture 415">
            <a:extLst>
              <a:ext uri="{FF2B5EF4-FFF2-40B4-BE49-F238E27FC236}">
                <a16:creationId xmlns:a16="http://schemas.microsoft.com/office/drawing/2014/main" id="{5A177714-02F4-4246-9651-5F964584BC5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74819" y="15038958"/>
            <a:ext cx="214097" cy="243029"/>
          </a:xfrm>
          <a:prstGeom prst="rect">
            <a:avLst/>
          </a:prstGeom>
        </p:spPr>
      </p:pic>
      <p:pic>
        <p:nvPicPr>
          <p:cNvPr id="418" name="Picture 417">
            <a:extLst>
              <a:ext uri="{FF2B5EF4-FFF2-40B4-BE49-F238E27FC236}">
                <a16:creationId xmlns:a16="http://schemas.microsoft.com/office/drawing/2014/main" id="{482EB4EE-68BD-457B-AC24-7C0CF0700974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522174" y="15027699"/>
            <a:ext cx="248978" cy="256091"/>
          </a:xfrm>
          <a:prstGeom prst="rect">
            <a:avLst/>
          </a:prstGeom>
        </p:spPr>
      </p:pic>
      <p:cxnSp>
        <p:nvCxnSpPr>
          <p:cNvPr id="419" name="Straight Connector 418">
            <a:extLst>
              <a:ext uri="{FF2B5EF4-FFF2-40B4-BE49-F238E27FC236}">
                <a16:creationId xmlns:a16="http://schemas.microsoft.com/office/drawing/2014/main" id="{8BE457BB-86C4-456B-939A-5E68F99BF747}"/>
              </a:ext>
            </a:extLst>
          </p:cNvPr>
          <p:cNvCxnSpPr>
            <a:cxnSpLocks/>
          </p:cNvCxnSpPr>
          <p:nvPr/>
        </p:nvCxnSpPr>
        <p:spPr>
          <a:xfrm>
            <a:off x="4488978" y="14896324"/>
            <a:ext cx="0" cy="4723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D6F6DFF0-02FF-4994-A11E-A2EA4EE7593D}"/>
              </a:ext>
            </a:extLst>
          </p:cNvPr>
          <p:cNvCxnSpPr>
            <a:cxnSpLocks/>
          </p:cNvCxnSpPr>
          <p:nvPr/>
        </p:nvCxnSpPr>
        <p:spPr>
          <a:xfrm>
            <a:off x="1286200" y="5940814"/>
            <a:ext cx="252653" cy="76289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C8BB382F-BDFB-4621-8F06-B2887DEC95EC}"/>
              </a:ext>
            </a:extLst>
          </p:cNvPr>
          <p:cNvCxnSpPr>
            <a:cxnSpLocks/>
          </p:cNvCxnSpPr>
          <p:nvPr/>
        </p:nvCxnSpPr>
        <p:spPr>
          <a:xfrm>
            <a:off x="7890734" y="11116821"/>
            <a:ext cx="462813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7" name="Graphic 526" descr="DNA">
            <a:extLst>
              <a:ext uri="{FF2B5EF4-FFF2-40B4-BE49-F238E27FC236}">
                <a16:creationId xmlns:a16="http://schemas.microsoft.com/office/drawing/2014/main" id="{509E29F6-66F0-4173-A58A-800781DCCE5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855320" y="4494093"/>
            <a:ext cx="233778" cy="233778"/>
          </a:xfrm>
          <a:prstGeom prst="rect">
            <a:avLst/>
          </a:prstGeom>
        </p:spPr>
      </p:pic>
      <p:pic>
        <p:nvPicPr>
          <p:cNvPr id="528" name="Graphic 527" descr="DNA">
            <a:extLst>
              <a:ext uri="{FF2B5EF4-FFF2-40B4-BE49-F238E27FC236}">
                <a16:creationId xmlns:a16="http://schemas.microsoft.com/office/drawing/2014/main" id="{69C4279D-50D0-42EC-81C9-71D373004ED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577917" y="4487242"/>
            <a:ext cx="233778" cy="233778"/>
          </a:xfrm>
          <a:prstGeom prst="rect">
            <a:avLst/>
          </a:prstGeom>
        </p:spPr>
      </p:pic>
      <p:sp>
        <p:nvSpPr>
          <p:cNvPr id="417" name="TextBox 416">
            <a:extLst>
              <a:ext uri="{FF2B5EF4-FFF2-40B4-BE49-F238E27FC236}">
                <a16:creationId xmlns:a16="http://schemas.microsoft.com/office/drawing/2014/main" id="{5F85AE0C-9DF0-4C92-B5A0-063B6D5087DE}"/>
              </a:ext>
            </a:extLst>
          </p:cNvPr>
          <p:cNvSpPr txBox="1"/>
          <p:nvPr/>
        </p:nvSpPr>
        <p:spPr>
          <a:xfrm>
            <a:off x="2053620" y="4719379"/>
            <a:ext cx="7782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/>
              <a:t>I can describe the effects of lifestyle on health</a:t>
            </a:r>
          </a:p>
        </p:txBody>
      </p:sp>
      <p:pic>
        <p:nvPicPr>
          <p:cNvPr id="423" name="Graphic 422" descr="DNA">
            <a:extLst>
              <a:ext uri="{FF2B5EF4-FFF2-40B4-BE49-F238E27FC236}">
                <a16:creationId xmlns:a16="http://schemas.microsoft.com/office/drawing/2014/main" id="{1864EF7D-2C97-4942-8D7C-BC421719B4C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102877" y="4485720"/>
            <a:ext cx="233778" cy="233778"/>
          </a:xfrm>
          <a:prstGeom prst="rect">
            <a:avLst/>
          </a:prstGeom>
        </p:spPr>
      </p:pic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0EDEF2E3-4A95-4276-9C90-0F7636684245}"/>
              </a:ext>
            </a:extLst>
          </p:cNvPr>
          <p:cNvCxnSpPr>
            <a:cxnSpLocks/>
          </p:cNvCxnSpPr>
          <p:nvPr/>
        </p:nvCxnSpPr>
        <p:spPr>
          <a:xfrm flipH="1" flipV="1">
            <a:off x="4026547" y="4419949"/>
            <a:ext cx="143934" cy="47376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CC17215F-39F9-4A48-AF6E-2DFB02C99FFD}"/>
              </a:ext>
            </a:extLst>
          </p:cNvPr>
          <p:cNvCxnSpPr>
            <a:cxnSpLocks/>
          </p:cNvCxnSpPr>
          <p:nvPr/>
        </p:nvCxnSpPr>
        <p:spPr>
          <a:xfrm flipV="1">
            <a:off x="830755" y="4228689"/>
            <a:ext cx="675358" cy="77504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83756C11-1157-4282-BA94-A15593DBE9D9}"/>
              </a:ext>
            </a:extLst>
          </p:cNvPr>
          <p:cNvCxnSpPr>
            <a:cxnSpLocks/>
          </p:cNvCxnSpPr>
          <p:nvPr/>
        </p:nvCxnSpPr>
        <p:spPr>
          <a:xfrm flipV="1">
            <a:off x="1716982" y="4356491"/>
            <a:ext cx="67432" cy="47126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0B694EA2-9AA0-4CBC-A4EA-39A8498D7EB3}"/>
              </a:ext>
            </a:extLst>
          </p:cNvPr>
          <p:cNvCxnSpPr>
            <a:cxnSpLocks/>
          </p:cNvCxnSpPr>
          <p:nvPr/>
        </p:nvCxnSpPr>
        <p:spPr>
          <a:xfrm flipV="1">
            <a:off x="710682" y="3967937"/>
            <a:ext cx="515482" cy="50813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3" name="Graphic 442" descr="Flask">
            <a:extLst>
              <a:ext uri="{FF2B5EF4-FFF2-40B4-BE49-F238E27FC236}">
                <a16:creationId xmlns:a16="http://schemas.microsoft.com/office/drawing/2014/main" id="{501505F7-BB45-4289-9BA4-7AC3B018DB7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719669" y="4458358"/>
            <a:ext cx="236165" cy="236165"/>
          </a:xfrm>
          <a:prstGeom prst="rect">
            <a:avLst/>
          </a:prstGeom>
        </p:spPr>
      </p:pic>
      <p:pic>
        <p:nvPicPr>
          <p:cNvPr id="454" name="Picture 453">
            <a:extLst>
              <a:ext uri="{FF2B5EF4-FFF2-40B4-BE49-F238E27FC236}">
                <a16:creationId xmlns:a16="http://schemas.microsoft.com/office/drawing/2014/main" id="{41ED39F8-AD3B-4D18-9DD8-A3DF6307FA9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104818" y="5080005"/>
            <a:ext cx="248978" cy="256091"/>
          </a:xfrm>
          <a:prstGeom prst="rect">
            <a:avLst/>
          </a:prstGeom>
        </p:spPr>
      </p:pic>
      <p:cxnSp>
        <p:nvCxnSpPr>
          <p:cNvPr id="390" name="Straight Connector 389">
            <a:extLst>
              <a:ext uri="{FF2B5EF4-FFF2-40B4-BE49-F238E27FC236}">
                <a16:creationId xmlns:a16="http://schemas.microsoft.com/office/drawing/2014/main" id="{82260608-5B15-465C-ADD1-67C7CC03CE1D}"/>
              </a:ext>
            </a:extLst>
          </p:cNvPr>
          <p:cNvCxnSpPr>
            <a:cxnSpLocks/>
          </p:cNvCxnSpPr>
          <p:nvPr/>
        </p:nvCxnSpPr>
        <p:spPr>
          <a:xfrm flipH="1">
            <a:off x="8961310" y="11252248"/>
            <a:ext cx="536542" cy="682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CA091A1F-D9EF-0744-99FC-2C3CE45A8258}"/>
              </a:ext>
            </a:extLst>
          </p:cNvPr>
          <p:cNvCxnSpPr>
            <a:cxnSpLocks/>
          </p:cNvCxnSpPr>
          <p:nvPr/>
        </p:nvCxnSpPr>
        <p:spPr>
          <a:xfrm flipV="1">
            <a:off x="7917452" y="11770354"/>
            <a:ext cx="383280" cy="900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" name="TextBox 419">
            <a:extLst>
              <a:ext uri="{FF2B5EF4-FFF2-40B4-BE49-F238E27FC236}">
                <a16:creationId xmlns:a16="http://schemas.microsoft.com/office/drawing/2014/main" id="{6E35920E-42E5-4033-9961-CE1A0CC0CD51}"/>
              </a:ext>
            </a:extLst>
          </p:cNvPr>
          <p:cNvSpPr txBox="1"/>
          <p:nvPr/>
        </p:nvSpPr>
        <p:spPr>
          <a:xfrm rot="5725530">
            <a:off x="7455266" y="11848182"/>
            <a:ext cx="1893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Reactions</a:t>
            </a:r>
          </a:p>
        </p:txBody>
      </p: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51DEC6D6-CCC5-4EFB-9D74-E6FCC7206BB3}"/>
              </a:ext>
            </a:extLst>
          </p:cNvPr>
          <p:cNvCxnSpPr>
            <a:cxnSpLocks/>
          </p:cNvCxnSpPr>
          <p:nvPr/>
        </p:nvCxnSpPr>
        <p:spPr>
          <a:xfrm>
            <a:off x="351678" y="7568249"/>
            <a:ext cx="424224" cy="8841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F51116E4-A353-1B45-ACA0-38C9A5762479}"/>
              </a:ext>
            </a:extLst>
          </p:cNvPr>
          <p:cNvCxnSpPr>
            <a:cxnSpLocks/>
          </p:cNvCxnSpPr>
          <p:nvPr/>
        </p:nvCxnSpPr>
        <p:spPr>
          <a:xfrm>
            <a:off x="368080" y="6972171"/>
            <a:ext cx="550925" cy="30300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8" name="TextBox 557">
            <a:extLst>
              <a:ext uri="{FF2B5EF4-FFF2-40B4-BE49-F238E27FC236}">
                <a16:creationId xmlns:a16="http://schemas.microsoft.com/office/drawing/2014/main" id="{9EDBE781-F8DC-4592-9DDB-BFB50B3A49D3}"/>
              </a:ext>
            </a:extLst>
          </p:cNvPr>
          <p:cNvSpPr txBox="1"/>
          <p:nvPr/>
        </p:nvSpPr>
        <p:spPr>
          <a:xfrm rot="4420449">
            <a:off x="7520174" y="5615905"/>
            <a:ext cx="22121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Feeding</a:t>
            </a:r>
          </a:p>
        </p:txBody>
      </p:sp>
      <p:sp>
        <p:nvSpPr>
          <p:cNvPr id="571" name="TextBox 570">
            <a:extLst>
              <a:ext uri="{FF2B5EF4-FFF2-40B4-BE49-F238E27FC236}">
                <a16:creationId xmlns:a16="http://schemas.microsoft.com/office/drawing/2014/main" id="{6E26C737-FCD3-47E0-B20E-5F154FACAA24}"/>
              </a:ext>
            </a:extLst>
          </p:cNvPr>
          <p:cNvSpPr txBox="1"/>
          <p:nvPr/>
        </p:nvSpPr>
        <p:spPr>
          <a:xfrm rot="572389">
            <a:off x="1715794" y="4169375"/>
            <a:ext cx="1596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Table </a:t>
            </a:r>
          </a:p>
        </p:txBody>
      </p:sp>
      <p:pic>
        <p:nvPicPr>
          <p:cNvPr id="421" name="Picture 420">
            <a:extLst>
              <a:ext uri="{FF2B5EF4-FFF2-40B4-BE49-F238E27FC236}">
                <a16:creationId xmlns:a16="http://schemas.microsoft.com/office/drawing/2014/main" id="{40E32E9A-2D08-4328-823A-0AA028902A8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flipH="1">
            <a:off x="9041434" y="10634752"/>
            <a:ext cx="278665" cy="2388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DBEFB68-5DC0-F83D-9576-2613A32AF3BF}"/>
              </a:ext>
            </a:extLst>
          </p:cNvPr>
          <p:cNvSpPr txBox="1"/>
          <p:nvPr/>
        </p:nvSpPr>
        <p:spPr>
          <a:xfrm>
            <a:off x="3343345" y="12813534"/>
            <a:ext cx="2065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Circuits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9C8B05-24B1-0F60-1354-684FC986FEC6}"/>
              </a:ext>
            </a:extLst>
          </p:cNvPr>
          <p:cNvCxnSpPr>
            <a:cxnSpLocks/>
          </p:cNvCxnSpPr>
          <p:nvPr/>
        </p:nvCxnSpPr>
        <p:spPr>
          <a:xfrm flipV="1">
            <a:off x="3136295" y="12974125"/>
            <a:ext cx="0" cy="28561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E9AF2CD4-36A0-B075-EBA2-B5DE6B540757}"/>
              </a:ext>
            </a:extLst>
          </p:cNvPr>
          <p:cNvSpPr txBox="1"/>
          <p:nvPr/>
        </p:nvSpPr>
        <p:spPr>
          <a:xfrm>
            <a:off x="2803554" y="13279837"/>
            <a:ext cx="853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 can draw circuit symbols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61A03FA-D006-06ED-4929-55707388CA11}"/>
              </a:ext>
            </a:extLst>
          </p:cNvPr>
          <p:cNvSpPr txBox="1"/>
          <p:nvPr/>
        </p:nvSpPr>
        <p:spPr>
          <a:xfrm>
            <a:off x="3335968" y="13629084"/>
            <a:ext cx="1258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 can explain the difference between current and voltage</a:t>
            </a:r>
          </a:p>
        </p:txBody>
      </p:sp>
      <p:cxnSp>
        <p:nvCxnSpPr>
          <p:cNvPr id="448" name="Straight Connector 447">
            <a:extLst>
              <a:ext uri="{FF2B5EF4-FFF2-40B4-BE49-F238E27FC236}">
                <a16:creationId xmlns:a16="http://schemas.microsoft.com/office/drawing/2014/main" id="{ADD3ED61-4B72-73CD-3380-77EFD75DD51B}"/>
              </a:ext>
            </a:extLst>
          </p:cNvPr>
          <p:cNvCxnSpPr>
            <a:cxnSpLocks/>
          </p:cNvCxnSpPr>
          <p:nvPr/>
        </p:nvCxnSpPr>
        <p:spPr>
          <a:xfrm flipH="1" flipV="1">
            <a:off x="3719958" y="13103358"/>
            <a:ext cx="8779" cy="58155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" name="TextBox 449">
            <a:extLst>
              <a:ext uri="{FF2B5EF4-FFF2-40B4-BE49-F238E27FC236}">
                <a16:creationId xmlns:a16="http://schemas.microsoft.com/office/drawing/2014/main" id="{F0FA3679-0279-825B-330E-2A5B18D55685}"/>
              </a:ext>
            </a:extLst>
          </p:cNvPr>
          <p:cNvSpPr txBox="1"/>
          <p:nvPr/>
        </p:nvSpPr>
        <p:spPr>
          <a:xfrm>
            <a:off x="3811695" y="13279754"/>
            <a:ext cx="1138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 can build series and parallel circuits</a:t>
            </a:r>
          </a:p>
        </p:txBody>
      </p: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9526E75E-6442-5843-4F3B-06FB123F85D8}"/>
              </a:ext>
            </a:extLst>
          </p:cNvPr>
          <p:cNvCxnSpPr>
            <a:cxnSpLocks/>
          </p:cNvCxnSpPr>
          <p:nvPr/>
        </p:nvCxnSpPr>
        <p:spPr>
          <a:xfrm flipV="1">
            <a:off x="4169770" y="12937095"/>
            <a:ext cx="337" cy="36295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6" name="Picture 455">
            <a:extLst>
              <a:ext uri="{FF2B5EF4-FFF2-40B4-BE49-F238E27FC236}">
                <a16:creationId xmlns:a16="http://schemas.microsoft.com/office/drawing/2014/main" id="{1B79C5F6-B1A7-A5B1-052B-5128A02A4C8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148798" y="13719708"/>
            <a:ext cx="237097" cy="230858"/>
          </a:xfrm>
          <a:prstGeom prst="rect">
            <a:avLst/>
          </a:prstGeom>
        </p:spPr>
      </p:pic>
      <p:pic>
        <p:nvPicPr>
          <p:cNvPr id="457" name="Picture 456">
            <a:extLst>
              <a:ext uri="{FF2B5EF4-FFF2-40B4-BE49-F238E27FC236}">
                <a16:creationId xmlns:a16="http://schemas.microsoft.com/office/drawing/2014/main" id="{AB1C63E8-51FB-09E6-7303-E4802D8A208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23432" y="13465782"/>
            <a:ext cx="159638" cy="231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8575">
          <a:solidFill>
            <a:schemeClr val="bg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f2e6ab-4537-459e-b6c9-63b2d842a7be" xsi:nil="true"/>
    <lcf76f155ced4ddcb4097134ff3c332f xmlns="76ef72e2-20cf-465c-9b99-233c281ae355">
      <Terms xmlns="http://schemas.microsoft.com/office/infopath/2007/PartnerControls"/>
    </lcf76f155ced4ddcb4097134ff3c332f>
    <SharedWithUsers xmlns="9df2e6ab-4537-459e-b6c9-63b2d842a7be">
      <UserInfo>
        <DisplayName>Jenny Cooper</DisplayName>
        <AccountId>177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B5EBF5D254924587A3A8FA1BECB7C9" ma:contentTypeVersion="18" ma:contentTypeDescription="Create a new document." ma:contentTypeScope="" ma:versionID="f8f67cb8b9fd719a866c0602c51d78d5">
  <xsd:schema xmlns:xsd="http://www.w3.org/2001/XMLSchema" xmlns:xs="http://www.w3.org/2001/XMLSchema" xmlns:p="http://schemas.microsoft.com/office/2006/metadata/properties" xmlns:ns2="76ef72e2-20cf-465c-9b99-233c281ae355" xmlns:ns3="9df2e6ab-4537-459e-b6c9-63b2d842a7be" targetNamespace="http://schemas.microsoft.com/office/2006/metadata/properties" ma:root="true" ma:fieldsID="b5c585bff442f39b20d6c0cc6be2b9c6" ns2:_="" ns3:_="">
    <xsd:import namespace="76ef72e2-20cf-465c-9b99-233c281ae355"/>
    <xsd:import namespace="9df2e6ab-4537-459e-b6c9-63b2d842a7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ef72e2-20cf-465c-9b99-233c281ae3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0be4a8df-0181-4d53-b31d-0dd7acdb18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f2e6ab-4537-459e-b6c9-63b2d842a7b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b64b923-f3ad-49d4-81a8-5346113259ef}" ma:internalName="TaxCatchAll" ma:showField="CatchAllData" ma:web="9df2e6ab-4537-459e-b6c9-63b2d842a7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921674-8454-4418-8B46-CFFDC197D2BC}">
  <ds:schemaRefs>
    <ds:schemaRef ds:uri="http://schemas.microsoft.com/office/2006/documentManagement/types"/>
    <ds:schemaRef ds:uri="76ef72e2-20cf-465c-9b99-233c281ae355"/>
    <ds:schemaRef ds:uri="http://www.w3.org/XML/1998/namespace"/>
    <ds:schemaRef ds:uri="http://purl.org/dc/dcmitype/"/>
    <ds:schemaRef ds:uri="http://purl.org/dc/terms/"/>
    <ds:schemaRef ds:uri="9df2e6ab-4537-459e-b6c9-63b2d842a7b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D4B0135-423D-47E7-B6F7-C98EFF2FFA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ef72e2-20cf-465c-9b99-233c281ae355"/>
    <ds:schemaRef ds:uri="9df2e6ab-4537-459e-b6c9-63b2d842a7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8C0E41-3761-4099-90CA-F52A37E1F2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960</Words>
  <Application>Microsoft Office PowerPoint</Application>
  <PresentationFormat>Custom</PresentationFormat>
  <Paragraphs>159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Custom Design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Rachael Boyall</cp:lastModifiedBy>
  <cp:revision>3</cp:revision>
  <cp:lastPrinted>2018-09-02T17:44:52Z</cp:lastPrinted>
  <dcterms:created xsi:type="dcterms:W3CDTF">2018-02-08T08:28:53Z</dcterms:created>
  <dcterms:modified xsi:type="dcterms:W3CDTF">2026-01-15T12:01:07Z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0x01010059B5EBF5D254924587A3A8FA1BECB7C9</vt:lpwstr>
  </property>
  <property fmtid="{D5CDD505-2E9C-101B-9397-08002B2CF9AE}" pid="3" name="MediaServiceImageTags">
    <vt:lpwstr/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